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342" r:id="rId2"/>
    <p:sldId id="377" r:id="rId3"/>
    <p:sldId id="376" r:id="rId4"/>
    <p:sldId id="374" r:id="rId5"/>
    <p:sldId id="379" r:id="rId6"/>
    <p:sldId id="452" r:id="rId7"/>
    <p:sldId id="378" r:id="rId8"/>
    <p:sldId id="375" r:id="rId9"/>
    <p:sldId id="380" r:id="rId10"/>
    <p:sldId id="382" r:id="rId11"/>
    <p:sldId id="381" r:id="rId12"/>
    <p:sldId id="383" r:id="rId13"/>
    <p:sldId id="384" r:id="rId14"/>
    <p:sldId id="385" r:id="rId15"/>
    <p:sldId id="387" r:id="rId16"/>
    <p:sldId id="386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3" r:id="rId32"/>
    <p:sldId id="402" r:id="rId33"/>
    <p:sldId id="404" r:id="rId34"/>
    <p:sldId id="405" r:id="rId35"/>
    <p:sldId id="406" r:id="rId36"/>
    <p:sldId id="407" r:id="rId37"/>
    <p:sldId id="410" r:id="rId38"/>
    <p:sldId id="408" r:id="rId39"/>
    <p:sldId id="409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420" r:id="rId50"/>
    <p:sldId id="423" r:id="rId51"/>
    <p:sldId id="424" r:id="rId52"/>
    <p:sldId id="425" r:id="rId53"/>
    <p:sldId id="427" r:id="rId54"/>
    <p:sldId id="426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8" r:id="rId65"/>
    <p:sldId id="439" r:id="rId66"/>
    <p:sldId id="440" r:id="rId67"/>
    <p:sldId id="441" r:id="rId68"/>
    <p:sldId id="442" r:id="rId69"/>
    <p:sldId id="443" r:id="rId70"/>
    <p:sldId id="445" r:id="rId71"/>
    <p:sldId id="444" r:id="rId72"/>
    <p:sldId id="447" r:id="rId73"/>
    <p:sldId id="446" r:id="rId74"/>
    <p:sldId id="448" r:id="rId75"/>
    <p:sldId id="449" r:id="rId76"/>
    <p:sldId id="450" r:id="rId77"/>
    <p:sldId id="451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6BE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6240" autoAdjust="0"/>
  </p:normalViewPr>
  <p:slideViewPr>
    <p:cSldViewPr snapToGrid="0">
      <p:cViewPr varScale="1">
        <p:scale>
          <a:sx n="124" d="100"/>
          <a:sy n="124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41353-A0F4-4DD2-AF90-B2B2D232929F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74753-AFF2-43A3-98C7-386D01E49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49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85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8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93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5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13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214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13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82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0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1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906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4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187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8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566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47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499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811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61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336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97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020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602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219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67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16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723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011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168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94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027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800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97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272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341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09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55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4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22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2583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86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793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9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330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594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726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316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241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8236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731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691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00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895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587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115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0199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010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905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289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2139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70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33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75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20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36B7B-B83E-48FC-9145-C5D7D2DAFA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6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pattFill prst="ltUpDiag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67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756373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891270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17884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Teaching</a:t>
            </a:r>
            <a:r>
              <a:rPr lang="en-US" altLang="zh-CN" sz="2400" baseline="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rPr>
              <a:t>analysis</a:t>
            </a: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5100" y="1016710"/>
            <a:ext cx="416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 userDrawn="1"/>
        </p:nvGrpSpPr>
        <p:grpSpPr>
          <a:xfrm>
            <a:off x="4419649" y="-355198"/>
            <a:ext cx="1742672" cy="1397180"/>
            <a:chOff x="3314736" y="-715238"/>
            <a:chExt cx="1307004" cy="1397180"/>
          </a:xfrm>
        </p:grpSpPr>
        <p:grpSp>
          <p:nvGrpSpPr>
            <p:cNvPr id="43" name="组合 42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4" name="TextBox 43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251408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86099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策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 userDrawn="1"/>
        </p:nvGrpSpPr>
        <p:grpSpPr>
          <a:xfrm>
            <a:off x="6301954" y="-351838"/>
            <a:ext cx="1714296" cy="1394349"/>
            <a:chOff x="4726465" y="-711878"/>
            <a:chExt cx="1285722" cy="1394349"/>
          </a:xfrm>
        </p:grpSpPr>
        <p:grpSp>
          <p:nvGrpSpPr>
            <p:cNvPr id="61" name="组合 60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62" name="TextBox 61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63" name="TextBox 62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-28691" y="404665"/>
            <a:ext cx="6220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instructional strategies</a:t>
            </a:r>
          </a:p>
        </p:txBody>
      </p:sp>
    </p:spTree>
    <p:extLst>
      <p:ext uri="{BB962C8B-B14F-4D97-AF65-F5344CB8AC3E}">
        <p14:creationId xmlns:p14="http://schemas.microsoft.com/office/powerpoint/2010/main" val="1883280043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8181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教学过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1" y="404665"/>
            <a:ext cx="497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process</a:t>
            </a:r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8210957" y="-348031"/>
            <a:ext cx="1714191" cy="1393350"/>
            <a:chOff x="6158217" y="-708071"/>
            <a:chExt cx="1285643" cy="1393350"/>
          </a:xfrm>
        </p:grpSpPr>
        <p:grpSp>
          <p:nvGrpSpPr>
            <p:cNvPr id="49" name="组合 48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0" name="TextBox 49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05469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效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E:\000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6" t="44113" r="8772" b="31887"/>
          <a:stretch/>
        </p:blipFill>
        <p:spPr bwMode="auto">
          <a:xfrm flipH="1">
            <a:off x="-169512" y="846606"/>
            <a:ext cx="12386980" cy="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-25478" y="980728"/>
            <a:ext cx="12242946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-28690" y="404665"/>
            <a:ext cx="410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400">
                <a:solidFill>
                  <a:schemeClr val="bg1">
                    <a:lumMod val="85000"/>
                  </a:schemeClr>
                </a:solidFill>
                <a:latin typeface="Helvetica Light" pitchFamily="50" charset="0"/>
              </a:defRPr>
            </a:lvl1pPr>
          </a:lstStyle>
          <a:p>
            <a:pPr lvl="0"/>
            <a:r>
              <a:rPr lang="en-US" altLang="zh-CN" sz="2400" dirty="0"/>
              <a:t>Teaching effect</a:t>
            </a:r>
          </a:p>
        </p:txBody>
      </p:sp>
      <p:grpSp>
        <p:nvGrpSpPr>
          <p:cNvPr id="54" name="组合 53"/>
          <p:cNvGrpSpPr/>
          <p:nvPr userDrawn="1"/>
        </p:nvGrpSpPr>
        <p:grpSpPr>
          <a:xfrm>
            <a:off x="10128745" y="-340367"/>
            <a:ext cx="1705296" cy="1393103"/>
            <a:chOff x="7596559" y="-700407"/>
            <a:chExt cx="1278972" cy="1393103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6" name="TextBox 55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56999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 hidden="1"/>
          <p:cNvSpPr txBox="1"/>
          <p:nvPr userDrawn="1"/>
        </p:nvSpPr>
        <p:spPr>
          <a:xfrm>
            <a:off x="25138" y="-14371"/>
            <a:ext cx="229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Gill Sans Ultra Bold" pitchFamily="34" charset="0"/>
              </a:rPr>
              <a:t>LOGO</a:t>
            </a:r>
            <a:endParaRPr lang="zh-CN" altLang="en-US" sz="3200" dirty="0">
              <a:solidFill>
                <a:srgbClr val="333333"/>
              </a:solidFill>
              <a:latin typeface="Gill Sans Ultra Bold" pitchFamily="34" charset="0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4419649" y="-715238"/>
            <a:ext cx="1742672" cy="1397180"/>
            <a:chOff x="3314736" y="-715238"/>
            <a:chExt cx="1307004" cy="1397180"/>
          </a:xfrm>
        </p:grpSpPr>
        <p:grpSp>
          <p:nvGrpSpPr>
            <p:cNvPr id="34" name="组合 33"/>
            <p:cNvGrpSpPr/>
            <p:nvPr userDrawn="1"/>
          </p:nvGrpSpPr>
          <p:grpSpPr>
            <a:xfrm>
              <a:off x="3314736" y="-715238"/>
              <a:ext cx="1307004" cy="1397180"/>
              <a:chOff x="4227737" y="323875"/>
              <a:chExt cx="920327" cy="4473277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283968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4227737" y="323875"/>
                <a:ext cx="879048" cy="4323744"/>
              </a:xfrm>
              <a:prstGeom prst="roundRect">
                <a:avLst/>
              </a:prstGeom>
              <a:solidFill>
                <a:srgbClr val="4352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35" name="TextBox 34"/>
            <p:cNvSpPr txBox="1"/>
            <p:nvPr userDrawn="1"/>
          </p:nvSpPr>
          <p:spPr>
            <a:xfrm>
              <a:off x="3372889" y="44624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01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3372889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教学分析</a:t>
              </a:r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8210957" y="-708071"/>
            <a:ext cx="1714191" cy="1393350"/>
            <a:chOff x="6158217" y="-708071"/>
            <a:chExt cx="1285643" cy="1393350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6158217" y="-708071"/>
              <a:ext cx="1285643" cy="1393350"/>
              <a:chOff x="6475026" y="329329"/>
              <a:chExt cx="905286" cy="446101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6516216" y="422267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475026" y="329329"/>
                <a:ext cx="864096" cy="4323744"/>
              </a:xfrm>
              <a:prstGeom prst="roundRect">
                <a:avLst/>
              </a:prstGeom>
              <a:solidFill>
                <a:srgbClr val="2A8F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1" name="TextBox 40"/>
            <p:cNvSpPr txBox="1"/>
            <p:nvPr userDrawn="1"/>
          </p:nvSpPr>
          <p:spPr>
            <a:xfrm>
              <a:off x="6226223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03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620951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教学过程</a:t>
              </a: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10128745" y="-700407"/>
            <a:ext cx="1705296" cy="1393103"/>
            <a:chOff x="7596559" y="-700407"/>
            <a:chExt cx="1278972" cy="1393103"/>
          </a:xfrm>
        </p:grpSpPr>
        <p:grpSp>
          <p:nvGrpSpPr>
            <p:cNvPr id="46" name="组合 45"/>
            <p:cNvGrpSpPr/>
            <p:nvPr userDrawn="1"/>
          </p:nvGrpSpPr>
          <p:grpSpPr>
            <a:xfrm>
              <a:off x="7596559" y="-700407"/>
              <a:ext cx="1278972" cy="1393103"/>
              <a:chOff x="7631852" y="336928"/>
              <a:chExt cx="900588" cy="44602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7668344" y="429075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7631852" y="336928"/>
                <a:ext cx="864096" cy="432374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47" name="TextBox 46"/>
            <p:cNvSpPr txBox="1"/>
            <p:nvPr userDrawn="1"/>
          </p:nvSpPr>
          <p:spPr>
            <a:xfrm>
              <a:off x="7692665" y="67741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04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9908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教学效果</a:t>
              </a:r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6301954" y="-711878"/>
            <a:ext cx="1714296" cy="1394349"/>
            <a:chOff x="4726465" y="-711878"/>
            <a:chExt cx="1285722" cy="1394349"/>
          </a:xfrm>
        </p:grpSpPr>
        <p:grpSp>
          <p:nvGrpSpPr>
            <p:cNvPr id="52" name="组合 51"/>
            <p:cNvGrpSpPr/>
            <p:nvPr userDrawn="1"/>
          </p:nvGrpSpPr>
          <p:grpSpPr>
            <a:xfrm>
              <a:off x="4726465" y="-711878"/>
              <a:ext cx="1285722" cy="1394349"/>
              <a:chOff x="5322842" y="326129"/>
              <a:chExt cx="905342" cy="446421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364088" y="422268"/>
                <a:ext cx="864096" cy="4368077"/>
              </a:xfrm>
              <a:prstGeom prst="roundRect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5322842" y="326129"/>
                <a:ext cx="864096" cy="4323744"/>
              </a:xfrm>
              <a:prstGeom prst="roundRect">
                <a:avLst/>
              </a:prstGeom>
              <a:solidFill>
                <a:srgbClr val="1E6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3" name="TextBox 52"/>
            <p:cNvSpPr txBox="1"/>
            <p:nvPr userDrawn="1"/>
          </p:nvSpPr>
          <p:spPr>
            <a:xfrm>
              <a:off x="4794471" y="56183"/>
              <a:ext cx="533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bg1"/>
                  </a:solidFill>
                  <a:latin typeface="Gill Sans MT Condensed" pitchFamily="34" charset="0"/>
                  <a:ea typeface="Arial Unicode MS" pitchFamily="34" charset="-122"/>
                  <a:cs typeface="Arial Unicode MS" pitchFamily="34" charset="-122"/>
                </a:rPr>
                <a:t>02</a:t>
              </a:r>
              <a:endParaRPr lang="zh-CN" altLang="en-US" sz="1800" b="1" dirty="0">
                <a:solidFill>
                  <a:schemeClr val="bg1"/>
                </a:solidFill>
                <a:latin typeface="Gill Sans MT Condensed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4779942" y="278230"/>
              <a:ext cx="1147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教学策略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42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slow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31693"/>
            <a:ext cx="12192001" cy="687056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AF7CF07-C3D1-48FA-AC1F-1CC74323FA7E}"/>
              </a:ext>
            </a:extLst>
          </p:cNvPr>
          <p:cNvCxnSpPr>
            <a:cxnSpLocks/>
          </p:cNvCxnSpPr>
          <p:nvPr/>
        </p:nvCxnSpPr>
        <p:spPr>
          <a:xfrm>
            <a:off x="2149057" y="3429000"/>
            <a:ext cx="7342288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284">
            <a:extLst>
              <a:ext uri="{FF2B5EF4-FFF2-40B4-BE49-F238E27FC236}">
                <a16:creationId xmlns:a16="http://schemas.microsoft.com/office/drawing/2014/main" id="{F0A56CFD-663E-4AFB-BF60-D093C87FDC59}"/>
              </a:ext>
            </a:extLst>
          </p:cNvPr>
          <p:cNvSpPr>
            <a:spLocks noEditPoints="1"/>
          </p:cNvSpPr>
          <p:nvPr/>
        </p:nvSpPr>
        <p:spPr bwMode="auto">
          <a:xfrm>
            <a:off x="8933349" y="4285049"/>
            <a:ext cx="1914405" cy="1419137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D44ABC1-E21D-46A6-AF90-9746A111A621}"/>
              </a:ext>
            </a:extLst>
          </p:cNvPr>
          <p:cNvGrpSpPr/>
          <p:nvPr/>
        </p:nvGrpSpPr>
        <p:grpSpPr>
          <a:xfrm>
            <a:off x="-17094" y="-399144"/>
            <a:ext cx="863598" cy="7656288"/>
            <a:chOff x="-11273" y="-594773"/>
            <a:chExt cx="719786" cy="7462505"/>
          </a:xfrm>
        </p:grpSpPr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9D978FFE-21AB-4973-AC5C-6DDD0B0417D6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5920837E-20BF-4C1A-AB52-C42C213E6CEF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E2B046E-4F44-45B0-81C6-0C98BE11AEBD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54F5B9E1-B9C4-4E6A-BAC8-B698C4D76C19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A05BE209-FBDF-4191-8712-F6215DE4CD3A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7315F6CE-D3BC-4B15-B5E6-653ED8A8DBA5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8A69D79C-1A42-4021-82FC-6331F9AA87D6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ABB0925A-C905-4AEB-A7B9-2A4A52B649B8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8AAF126E-DD1E-4E03-AA7D-C0E9D162295B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5" name="TextBox 1">
            <a:extLst>
              <a:ext uri="{FF2B5EF4-FFF2-40B4-BE49-F238E27FC236}">
                <a16:creationId xmlns:a16="http://schemas.microsoft.com/office/drawing/2014/main" id="{9CD66783-D6B8-4855-929A-848959D1A623}"/>
              </a:ext>
            </a:extLst>
          </p:cNvPr>
          <p:cNvSpPr txBox="1"/>
          <p:nvPr/>
        </p:nvSpPr>
        <p:spPr>
          <a:xfrm>
            <a:off x="2149057" y="247203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编写简单的程序</a:t>
            </a:r>
          </a:p>
        </p:txBody>
      </p:sp>
    </p:spTree>
    <p:extLst>
      <p:ext uri="{BB962C8B-B14F-4D97-AF65-F5344CB8AC3E}">
        <p14:creationId xmlns:p14="http://schemas.microsoft.com/office/powerpoint/2010/main" val="196053872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变量与赋值语句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03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265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422945"/>
            <a:ext cx="1175176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是动态类型语言，即变量不需要显式声明数据类型。根据变量的赋值，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解释器会自动确定其数据类型。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18" y="2925253"/>
            <a:ext cx="3114675" cy="373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标注: 线形 5">
            <a:extLst>
              <a:ext uri="{FF2B5EF4-FFF2-40B4-BE49-F238E27FC236}">
                <a16:creationId xmlns:a16="http://schemas.microsoft.com/office/drawing/2014/main" id="{A8AC7317-D595-41C0-95A4-42D061A10292}"/>
              </a:ext>
            </a:extLst>
          </p:cNvPr>
          <p:cNvSpPr/>
          <p:nvPr/>
        </p:nvSpPr>
        <p:spPr>
          <a:xfrm>
            <a:off x="4614273" y="2690210"/>
            <a:ext cx="6987209" cy="777491"/>
          </a:xfrm>
          <a:prstGeom prst="borderCallout1">
            <a:avLst>
              <a:gd name="adj1" fmla="val 54544"/>
              <a:gd name="adj2" fmla="val 186"/>
              <a:gd name="adj3" fmla="val 266938"/>
              <a:gd name="adj4" fmla="val -2767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2000" dirty="0"/>
              <a:t>通过内置的</a:t>
            </a:r>
            <a:r>
              <a:rPr lang="en-US" altLang="zh-CN" sz="2000" dirty="0"/>
              <a:t>type()</a:t>
            </a:r>
            <a:r>
              <a:rPr lang="zh-CN" altLang="zh-CN" sz="2000" dirty="0"/>
              <a:t>函数，可以判断一个对象指向的数据类型。</a:t>
            </a:r>
            <a:endParaRPr lang="zh-CN" altLang="en-US" sz="2000" dirty="0"/>
          </a:p>
        </p:txBody>
      </p:sp>
      <p:pic>
        <p:nvPicPr>
          <p:cNvPr id="1026" name="Picture 2" descr="I will do it : r/memes">
            <a:extLst>
              <a:ext uri="{FF2B5EF4-FFF2-40B4-BE49-F238E27FC236}">
                <a16:creationId xmlns:a16="http://schemas.microsoft.com/office/drawing/2014/main" id="{EB80475F-BB63-3F31-612F-0A1BCDCE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86" y="3530342"/>
            <a:ext cx="3327658" cy="332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30B1772E-CA60-296A-34FC-39BD1E566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23" y="32590"/>
            <a:ext cx="6254936" cy="16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7293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80C4B9-9EEB-47A9-ABFB-8D0B11A86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9"/>
          <a:stretch/>
        </p:blipFill>
        <p:spPr>
          <a:xfrm>
            <a:off x="980721" y="1147368"/>
            <a:ext cx="3114675" cy="23892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28264B-EE64-4D41-B275-79614CDAFE6C}"/>
              </a:ext>
            </a:extLst>
          </p:cNvPr>
          <p:cNvGrpSpPr/>
          <p:nvPr/>
        </p:nvGrpSpPr>
        <p:grpSpPr>
          <a:xfrm>
            <a:off x="4938025" y="1039705"/>
            <a:ext cx="7038627" cy="2387609"/>
            <a:chOff x="0" y="0"/>
            <a:chExt cx="4543232" cy="1126571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BE8AF2A-18F4-4B3A-8C76-EBA338F6E023}"/>
                </a:ext>
              </a:extLst>
            </p:cNvPr>
            <p:cNvCxnSpPr/>
            <p:nvPr/>
          </p:nvCxnSpPr>
          <p:spPr>
            <a:xfrm flipH="1">
              <a:off x="1041400" y="203200"/>
              <a:ext cx="6449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647557-3ABA-4D1B-BA01-909317DE0C99}"/>
                </a:ext>
              </a:extLst>
            </p:cNvPr>
            <p:cNvSpPr/>
            <p:nvPr/>
          </p:nvSpPr>
          <p:spPr>
            <a:xfrm>
              <a:off x="1441450" y="0"/>
              <a:ext cx="707831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367574-0F99-4476-A253-D259CC1EC556}"/>
                </a:ext>
              </a:extLst>
            </p:cNvPr>
            <p:cNvSpPr/>
            <p:nvPr/>
          </p:nvSpPr>
          <p:spPr>
            <a:xfrm>
              <a:off x="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33F42A-AC51-4ED5-B774-16BBD845E04D}"/>
                </a:ext>
              </a:extLst>
            </p:cNvPr>
            <p:cNvSpPr/>
            <p:nvPr/>
          </p:nvSpPr>
          <p:spPr>
            <a:xfrm>
              <a:off x="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7D5BD77-6D16-4976-BD27-252B5C80269D}"/>
                </a:ext>
              </a:extLst>
            </p:cNvPr>
            <p:cNvSpPr/>
            <p:nvPr/>
          </p:nvSpPr>
          <p:spPr>
            <a:xfrm>
              <a:off x="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27670B-BA34-4D5F-85E6-7D0C125C011C}"/>
                </a:ext>
              </a:extLst>
            </p:cNvPr>
            <p:cNvSpPr/>
            <p:nvPr/>
          </p:nvSpPr>
          <p:spPr>
            <a:xfrm>
              <a:off x="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050" kern="10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FAC152C-7028-4322-9AD5-FBCA6FF91D1D}"/>
                </a:ext>
              </a:extLst>
            </p:cNvPr>
            <p:cNvCxnSpPr/>
            <p:nvPr/>
          </p:nvCxnSpPr>
          <p:spPr>
            <a:xfrm flipH="1">
              <a:off x="3460750" y="317500"/>
              <a:ext cx="712476" cy="6135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D677CA-182A-4B52-BC8A-AB2E16F7AB83}"/>
                </a:ext>
              </a:extLst>
            </p:cNvPr>
            <p:cNvSpPr/>
            <p:nvPr/>
          </p:nvSpPr>
          <p:spPr>
            <a:xfrm>
              <a:off x="3835400" y="0"/>
              <a:ext cx="707832" cy="3917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A63C664-0417-445C-9D3E-2E8B9C31F9DC}"/>
                </a:ext>
              </a:extLst>
            </p:cNvPr>
            <p:cNvSpPr/>
            <p:nvPr/>
          </p:nvSpPr>
          <p:spPr>
            <a:xfrm>
              <a:off x="2393950" y="508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整数对象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D37FBE5-ECDF-4223-B722-1B11B196D936}"/>
                </a:ext>
              </a:extLst>
            </p:cNvPr>
            <p:cNvSpPr/>
            <p:nvPr/>
          </p:nvSpPr>
          <p:spPr>
            <a:xfrm>
              <a:off x="2393950" y="3175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B40C9F5-1A5E-4068-8F50-FB24E121545F}"/>
                </a:ext>
              </a:extLst>
            </p:cNvPr>
            <p:cNvSpPr/>
            <p:nvPr/>
          </p:nvSpPr>
          <p:spPr>
            <a:xfrm>
              <a:off x="2393950" y="5842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C4ACB9-3C61-41B1-B3CC-7C3020AC8080}"/>
                </a:ext>
              </a:extLst>
            </p:cNvPr>
            <p:cNvSpPr/>
            <p:nvPr/>
          </p:nvSpPr>
          <p:spPr>
            <a:xfrm>
              <a:off x="2393950" y="850900"/>
              <a:ext cx="1027666" cy="2756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实数对象</a:t>
              </a:r>
              <a:r>
                <a:rPr lang="en-US" sz="20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2.6</a:t>
              </a:r>
              <a:endParaRPr lang="zh-CN" altLang="en-US" sz="2000" kern="100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971DF60-1DBB-47AB-AE6F-FBEDB6C96118}"/>
              </a:ext>
            </a:extLst>
          </p:cNvPr>
          <p:cNvSpPr/>
          <p:nvPr/>
        </p:nvSpPr>
        <p:spPr>
          <a:xfrm>
            <a:off x="323480" y="3859653"/>
            <a:ext cx="6206662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执行语句</a:t>
            </a:r>
            <a:r>
              <a:rPr lang="en-US" altLang="zh-CN" sz="2400" dirty="0">
                <a:latin typeface="+mn-ea"/>
              </a:rPr>
              <a:t>m = 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和变量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指向整数对象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</a:t>
            </a:r>
            <a:endParaRPr lang="en-US" altLang="zh-CN" sz="2400" dirty="0">
              <a:latin typeface="+mn-ea"/>
              <a:cs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接着执行</a:t>
            </a:r>
            <a:r>
              <a:rPr lang="en-US" altLang="zh-CN" sz="2400" dirty="0">
                <a:latin typeface="+mn-ea"/>
              </a:rPr>
              <a:t>m = 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，解释器创建了实数对象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，并把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指向实数对象</a:t>
            </a:r>
            <a:r>
              <a:rPr lang="en-US" altLang="zh-CN" sz="2400" dirty="0">
                <a:latin typeface="+mn-ea"/>
              </a:rPr>
              <a:t>2.6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。因此</a:t>
            </a:r>
            <a:r>
              <a:rPr lang="en-US" altLang="zh-CN" sz="2400" dirty="0">
                <a:latin typeface="+mn-ea"/>
              </a:rPr>
              <a:t>m</a:t>
            </a:r>
            <a:r>
              <a:rPr lang="zh-CN" altLang="zh-CN" sz="2400" dirty="0">
                <a:latin typeface="+mn-ea"/>
                <a:cs typeface="Helvetica" panose="020B0604020202020204" pitchFamily="34" charset="0"/>
              </a:rPr>
              <a:t>的类型取决于它所指向的数据的类型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2050" name="Picture 2" descr="What is Object Oriented Programming? — DANA MUISE - Technical Artist">
            <a:extLst>
              <a:ext uri="{FF2B5EF4-FFF2-40B4-BE49-F238E27FC236}">
                <a16:creationId xmlns:a16="http://schemas.microsoft.com/office/drawing/2014/main" id="{B86FCE9D-BE5B-CC20-91F7-978B297E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22" y="3571286"/>
            <a:ext cx="4207377" cy="32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9350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220116" y="2677175"/>
            <a:ext cx="11751768" cy="382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变量的赋值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赋值就是</a:t>
            </a:r>
            <a:r>
              <a:rPr lang="zh-CN" altLang="zh-CN" sz="2000" dirty="0">
                <a:latin typeface="+mn-ea"/>
              </a:rPr>
              <a:t>用一个变量来标识某个对象，其语法格式如下：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+mn-ea"/>
              </a:rPr>
              <a:t>变量</a:t>
            </a:r>
            <a:r>
              <a:rPr lang="en-US" altLang="zh-CN" sz="2000" b="1" dirty="0">
                <a:latin typeface="+mn-ea"/>
              </a:rPr>
              <a:t> = </a:t>
            </a:r>
            <a:r>
              <a:rPr lang="zh-CN" altLang="zh-CN" sz="2000" b="1" dirty="0">
                <a:latin typeface="+mn-ea"/>
              </a:rPr>
              <a:t>表达式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最简单的表达式就是一个字面量，例如：</a:t>
            </a:r>
            <a:r>
              <a:rPr lang="en-US" altLang="zh-CN" sz="2000" dirty="0">
                <a:latin typeface="+mn-ea"/>
              </a:rPr>
              <a:t>x = 100</a:t>
            </a:r>
            <a:r>
              <a:rPr lang="zh-CN" altLang="zh-CN" sz="2000" dirty="0">
                <a:latin typeface="+mn-ea"/>
              </a:rPr>
              <a:t>，即表示用变量</a:t>
            </a:r>
            <a:r>
              <a:rPr lang="en-US" altLang="zh-CN" sz="2000" dirty="0">
                <a:latin typeface="+mn-ea"/>
              </a:rPr>
              <a:t>x</a:t>
            </a:r>
            <a:r>
              <a:rPr lang="zh-CN" altLang="zh-CN" sz="2000" dirty="0">
                <a:latin typeface="+mn-ea"/>
              </a:rPr>
              <a:t>来标识一个整数对象</a:t>
            </a:r>
            <a:r>
              <a:rPr lang="en-US" altLang="zh-CN" sz="2000" dirty="0">
                <a:latin typeface="+mn-ea"/>
              </a:rPr>
              <a:t>100</a:t>
            </a:r>
            <a:r>
              <a:rPr lang="zh-CN" altLang="zh-CN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x</a:t>
            </a:r>
            <a:r>
              <a:rPr lang="zh-CN" altLang="zh-CN" sz="2000" dirty="0">
                <a:latin typeface="+mn-ea"/>
              </a:rPr>
              <a:t>为这个整数对象的引用。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表达式也可以复杂一点，例如：</a:t>
            </a:r>
            <a:r>
              <a:rPr lang="en-US" altLang="zh-CN" sz="2000" dirty="0">
                <a:latin typeface="+mn-ea"/>
              </a:rPr>
              <a:t>x = (100-20)/2</a:t>
            </a:r>
            <a:r>
              <a:rPr lang="zh-CN" altLang="zh-CN" sz="2000" dirty="0">
                <a:latin typeface="+mn-ea"/>
              </a:rPr>
              <a:t>，这时</a:t>
            </a:r>
            <a:r>
              <a:rPr lang="en-US" altLang="zh-CN" sz="2000" dirty="0">
                <a:latin typeface="+mn-ea"/>
              </a:rPr>
              <a:t>Python</a:t>
            </a:r>
            <a:r>
              <a:rPr lang="zh-CN" altLang="zh-CN" sz="2000" dirty="0">
                <a:latin typeface="+mn-ea"/>
              </a:rPr>
              <a:t>会先求表达式的值，然后返回表达式结果对象，并用变量来引用该对象。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Python</a:t>
            </a:r>
            <a:r>
              <a:rPr lang="zh-CN" altLang="zh-CN" sz="20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0FABFEDD-A43B-2F6B-4F76-C8493783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80" y="185154"/>
            <a:ext cx="7772400" cy="26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32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80694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中变量在访问之前，必须先绑定某个对象，也就是先赋值，否则会报错。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47B63C-AFF9-4A05-9634-91A95CB1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6131"/>
            <a:ext cx="6806078" cy="4540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标注: 线形 9">
            <a:extLst>
              <a:ext uri="{FF2B5EF4-FFF2-40B4-BE49-F238E27FC236}">
                <a16:creationId xmlns:a16="http://schemas.microsoft.com/office/drawing/2014/main" id="{42731298-9E75-40EA-BC46-79F69A5A867C}"/>
              </a:ext>
            </a:extLst>
          </p:cNvPr>
          <p:cNvSpPr/>
          <p:nvPr/>
        </p:nvSpPr>
        <p:spPr>
          <a:xfrm>
            <a:off x="5964069" y="2705474"/>
            <a:ext cx="5714409" cy="1447052"/>
          </a:xfrm>
          <a:prstGeom prst="borderCallout1">
            <a:avLst>
              <a:gd name="adj1" fmla="val 54544"/>
              <a:gd name="adj2" fmla="val 186"/>
              <a:gd name="adj3" fmla="val 124540"/>
              <a:gd name="adj4" fmla="val -484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在示例中显示，</a:t>
            </a:r>
            <a:r>
              <a:rPr lang="en-US" altLang="zh-CN" sz="2000" dirty="0"/>
              <a:t>x</a:t>
            </a:r>
            <a:r>
              <a:rPr lang="zh-CN" altLang="zh-CN" sz="2000" dirty="0"/>
              <a:t>和</a:t>
            </a:r>
            <a:r>
              <a:rPr lang="en-US" altLang="zh-CN" sz="2000" dirty="0"/>
              <a:t>str</a:t>
            </a:r>
            <a:r>
              <a:rPr lang="zh-CN" altLang="zh-CN" sz="2000" dirty="0"/>
              <a:t>两个变量都可以正常使用。当试图输出</a:t>
            </a:r>
            <a:r>
              <a:rPr lang="en-US" altLang="zh-CN" sz="2000" dirty="0"/>
              <a:t>y</a:t>
            </a:r>
            <a:r>
              <a:rPr lang="zh-CN" altLang="zh-CN" sz="2000" dirty="0"/>
              <a:t>的时候，系统会报错，因为</a:t>
            </a:r>
            <a:r>
              <a:rPr lang="en-US" altLang="zh-CN" sz="2000" dirty="0"/>
              <a:t>y</a:t>
            </a:r>
            <a:r>
              <a:rPr lang="zh-CN" altLang="zh-CN" sz="2000" dirty="0"/>
              <a:t>变量未赋值，因此不能直接使用。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414710276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/>
              <a:t>链式赋值</a:t>
            </a:r>
            <a:r>
              <a:rPr lang="zh-CN" altLang="zh-CN" sz="2400" dirty="0"/>
              <a:t>用于为多个变量同时赋值相同值。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8840AE-ADCE-4A16-8A06-710B4AA4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0" y="1763160"/>
            <a:ext cx="3686175" cy="1323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35233-7EF4-474E-996B-901ACFBCFB67}"/>
              </a:ext>
            </a:extLst>
          </p:cNvPr>
          <p:cNvSpPr/>
          <p:nvPr/>
        </p:nvSpPr>
        <p:spPr>
          <a:xfrm>
            <a:off x="170320" y="3588765"/>
            <a:ext cx="10193962" cy="36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sz="2400" dirty="0"/>
              <a:t>这里的</a:t>
            </a:r>
            <a:r>
              <a:rPr lang="en-US" altLang="zh-CN" sz="2400" dirty="0"/>
              <a:t>x = y = z = 200</a:t>
            </a:r>
            <a:r>
              <a:rPr lang="zh-CN" altLang="zh-CN" sz="2400" dirty="0"/>
              <a:t>等价于</a:t>
            </a:r>
            <a:r>
              <a:rPr lang="en-US" altLang="zh-CN" sz="2400" dirty="0"/>
              <a:t>x = 200</a:t>
            </a:r>
            <a:r>
              <a:rPr lang="zh-CN" altLang="zh-CN" sz="2400" dirty="0"/>
              <a:t>、</a:t>
            </a:r>
            <a:r>
              <a:rPr lang="en-US" altLang="zh-CN" sz="2400" dirty="0"/>
              <a:t>y = 200</a:t>
            </a:r>
            <a:r>
              <a:rPr lang="zh-CN" altLang="zh-CN" sz="2400" dirty="0"/>
              <a:t>、</a:t>
            </a:r>
            <a:r>
              <a:rPr lang="en-US" altLang="zh-CN" sz="2400" dirty="0"/>
              <a:t>z </a:t>
            </a:r>
            <a:r>
              <a:rPr lang="en-US" altLang="zh-CN" sz="2400"/>
              <a:t>= 200</a:t>
            </a:r>
            <a:r>
              <a:rPr lang="zh-CN" altLang="zh-CN" sz="2400" dirty="0"/>
              <a:t>三条语句。</a:t>
            </a:r>
          </a:p>
        </p:txBody>
      </p:sp>
    </p:spTree>
    <p:extLst>
      <p:ext uri="{BB962C8B-B14F-4D97-AF65-F5344CB8AC3E}">
        <p14:creationId xmlns:p14="http://schemas.microsoft.com/office/powerpoint/2010/main" val="259157915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1233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Python</a:t>
            </a:r>
            <a:r>
              <a:rPr lang="zh-CN" altLang="zh-CN" sz="2400" dirty="0"/>
              <a:t>支持将序列数据类型解包为对应相同个数的变量。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EA4B6-31D1-4D53-9753-24AB70D8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8" y="2365061"/>
            <a:ext cx="11096625" cy="3305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583DEBEB-E8CD-477F-8B25-125C7CBA04AA}"/>
              </a:ext>
            </a:extLst>
          </p:cNvPr>
          <p:cNvSpPr/>
          <p:nvPr/>
        </p:nvSpPr>
        <p:spPr>
          <a:xfrm>
            <a:off x="6316116" y="2622922"/>
            <a:ext cx="5714409" cy="1088248"/>
          </a:xfrm>
          <a:prstGeom prst="borderCallout1">
            <a:avLst>
              <a:gd name="adj1" fmla="val 54544"/>
              <a:gd name="adj2" fmla="val 186"/>
              <a:gd name="adj3" fmla="val 114219"/>
              <a:gd name="adj4" fmla="val -4333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变量的个数必须与序列的元素个数一致，否则会产生错误</a:t>
            </a:r>
            <a:r>
              <a:rPr lang="zh-CN" altLang="en-US" sz="2000" dirty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883104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变量与赋值语句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440232" y="963908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解包赋值语句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9D35D-54B8-4A31-BE0C-2D98771C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2" y="2082662"/>
            <a:ext cx="5238750" cy="2533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A216DBAF-3F3F-4CDB-8364-FC5CECE33086}"/>
              </a:ext>
            </a:extLst>
          </p:cNvPr>
          <p:cNvSpPr/>
          <p:nvPr/>
        </p:nvSpPr>
        <p:spPr>
          <a:xfrm>
            <a:off x="6196240" y="763275"/>
            <a:ext cx="5238751" cy="870496"/>
          </a:xfrm>
          <a:prstGeom prst="borderCallout1">
            <a:avLst>
              <a:gd name="adj1" fmla="val 54544"/>
              <a:gd name="adj2" fmla="val 186"/>
              <a:gd name="adj3" fmla="val 321705"/>
              <a:gd name="adj4" fmla="val -6767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利用解包赋值实现两个变量值的交换</a:t>
            </a:r>
            <a:endParaRPr lang="zh-CN" altLang="zh-CN" sz="3200" dirty="0"/>
          </a:p>
        </p:txBody>
      </p:sp>
      <p:pic>
        <p:nvPicPr>
          <p:cNvPr id="3074" name="Picture 2" descr="C: a=a+b b=a-b a=a-b Python： a,b=b,a">
            <a:extLst>
              <a:ext uri="{FF2B5EF4-FFF2-40B4-BE49-F238E27FC236}">
                <a16:creationId xmlns:a16="http://schemas.microsoft.com/office/drawing/2014/main" id="{D5122EFF-92B8-5178-5F39-14464329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97" y="2284289"/>
            <a:ext cx="4452235" cy="39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137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数据的输入与输出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04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5049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422348" y="1557696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如果需要将用户输入的数据用一个变量来标识，可以使用如下的语句形式：</a:t>
            </a:r>
          </a:p>
          <a:p>
            <a:pPr indent="26797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变量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 = input ( "</a:t>
            </a:r>
            <a:r>
              <a:rPr lang="zh-CN" altLang="zh-CN" sz="2400" b="1" kern="100" dirty="0">
                <a:latin typeface="+mn-ea"/>
                <a:cs typeface="Times New Roman" panose="02020603050405020304" pitchFamily="18" charset="0"/>
              </a:rPr>
              <a:t>提示字符串</a:t>
            </a: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" )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8F0B5-A0D7-4DDD-AF25-AE42F31A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058353"/>
            <a:ext cx="6696075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标注: 线形 12">
            <a:extLst>
              <a:ext uri="{FF2B5EF4-FFF2-40B4-BE49-F238E27FC236}">
                <a16:creationId xmlns:a16="http://schemas.microsoft.com/office/drawing/2014/main" id="{940DB342-FC8D-4D57-8CD3-1B428DE04083}"/>
              </a:ext>
            </a:extLst>
          </p:cNvPr>
          <p:cNvSpPr/>
          <p:nvPr/>
        </p:nvSpPr>
        <p:spPr>
          <a:xfrm>
            <a:off x="6073577" y="4313934"/>
            <a:ext cx="5238751" cy="1695450"/>
          </a:xfrm>
          <a:prstGeom prst="borderCallout1">
            <a:avLst>
              <a:gd name="adj1" fmla="val 49977"/>
              <a:gd name="adj2" fmla="val -4"/>
              <a:gd name="adj3" fmla="val -41561"/>
              <a:gd name="adj4" fmla="val -1710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需要记住的是，这种形式的</a:t>
            </a:r>
            <a:r>
              <a:rPr lang="en-US" altLang="zh-CN" sz="2000" dirty="0">
                <a:latin typeface="+mn-ea"/>
              </a:rPr>
              <a:t>input</a:t>
            </a:r>
            <a:r>
              <a:rPr lang="zh-CN" altLang="zh-CN" sz="2000" dirty="0">
                <a:latin typeface="+mn-ea"/>
              </a:rPr>
              <a:t>语句只能得到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文本</a:t>
            </a:r>
            <a:r>
              <a:rPr lang="zh-CN" altLang="zh-CN" sz="2000" dirty="0">
                <a:latin typeface="+mn-ea"/>
              </a:rPr>
              <a:t>（字符串），如果希望得到一个数字，我们需要将输入的数据做一些处理。</a:t>
            </a:r>
          </a:p>
        </p:txBody>
      </p:sp>
    </p:spTree>
    <p:extLst>
      <p:ext uri="{BB962C8B-B14F-4D97-AF65-F5344CB8AC3E}">
        <p14:creationId xmlns:p14="http://schemas.microsoft.com/office/powerpoint/2010/main" val="239146300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887776" y="242022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程序示例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01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84968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08041-BDE8-4EC0-974A-DD184975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832834"/>
            <a:ext cx="11182350" cy="2924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D8BECD8A-2BC3-4219-A3CD-00FADCC6F5A5}"/>
              </a:ext>
            </a:extLst>
          </p:cNvPr>
          <p:cNvSpPr/>
          <p:nvPr/>
        </p:nvSpPr>
        <p:spPr>
          <a:xfrm>
            <a:off x="6096000" y="4921210"/>
            <a:ext cx="5238751" cy="1194470"/>
          </a:xfrm>
          <a:prstGeom prst="borderCallout1">
            <a:avLst>
              <a:gd name="adj1" fmla="val 49977"/>
              <a:gd name="adj2" fmla="val -4"/>
              <a:gd name="adj3" fmla="val -164000"/>
              <a:gd name="adj4" fmla="val -4862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如果希望</a:t>
            </a:r>
            <a:r>
              <a:rPr lang="zh-CN" altLang="en-US" sz="2000" dirty="0">
                <a:latin typeface="+mn-ea"/>
              </a:rPr>
              <a:t>输入</a:t>
            </a:r>
            <a:r>
              <a:rPr lang="zh-CN" altLang="zh-CN" sz="2000" dirty="0">
                <a:latin typeface="+mn-ea"/>
              </a:rPr>
              <a:t>一个数字，</a:t>
            </a:r>
            <a:r>
              <a:rPr lang="zh-CN" altLang="en-US" sz="2000" dirty="0">
                <a:latin typeface="+mn-ea"/>
              </a:rPr>
              <a:t>必须用</a:t>
            </a:r>
            <a:r>
              <a:rPr lang="en-US" altLang="zh-CN" sz="2000" dirty="0">
                <a:latin typeface="+mn-ea"/>
              </a:rPr>
              <a:t>eval</a:t>
            </a:r>
            <a:r>
              <a:rPr lang="zh-CN" altLang="en-US" sz="2000" dirty="0">
                <a:latin typeface="+mn-ea"/>
              </a:rPr>
              <a:t>函数解析输入数据。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63938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输入语句</a:t>
            </a:r>
            <a:r>
              <a:rPr lang="en-US" altLang="zh-CN" sz="2800" b="1" dirty="0">
                <a:latin typeface="+mn-ea"/>
              </a:rPr>
              <a:t>input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+mn-ea"/>
              </a:rPr>
              <a:t>变量</a:t>
            </a:r>
            <a:r>
              <a:rPr lang="en-US" altLang="zh-CN" sz="2400" b="1" dirty="0">
                <a:latin typeface="+mn-ea"/>
              </a:rPr>
              <a:t> =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eval</a:t>
            </a:r>
            <a:r>
              <a:rPr lang="en-US" altLang="zh-CN" sz="2400" b="1" dirty="0">
                <a:latin typeface="+mn-ea"/>
              </a:rPr>
              <a:t> ( input ( "</a:t>
            </a:r>
            <a:r>
              <a:rPr lang="zh-CN" altLang="zh-CN" sz="2400" b="1" dirty="0">
                <a:latin typeface="+mn-ea"/>
              </a:rPr>
              <a:t>提示字符串</a:t>
            </a:r>
            <a:r>
              <a:rPr lang="en-US" altLang="zh-CN" sz="2400" b="1" dirty="0">
                <a:latin typeface="+mn-ea"/>
              </a:rPr>
              <a:t>" ) )</a:t>
            </a:r>
            <a:endParaRPr lang="zh-CN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我们添加了一个内置的函数</a:t>
            </a:r>
            <a:r>
              <a:rPr lang="en-US" altLang="zh-CN" sz="2400" dirty="0">
                <a:latin typeface="+mn-ea"/>
              </a:rPr>
              <a:t>eval()</a:t>
            </a:r>
            <a:r>
              <a:rPr lang="zh-CN" altLang="zh-CN" sz="2400" dirty="0">
                <a:latin typeface="+mn-ea"/>
              </a:rPr>
              <a:t>，它“包裹”了</a:t>
            </a:r>
            <a:r>
              <a:rPr lang="en-US" altLang="zh-CN" sz="2400" dirty="0">
                <a:latin typeface="+mn-ea"/>
              </a:rPr>
              <a:t>input</a:t>
            </a:r>
            <a:r>
              <a:rPr lang="zh-CN" altLang="zh-CN" sz="2400" dirty="0">
                <a:latin typeface="+mn-ea"/>
              </a:rPr>
              <a:t>函数</a:t>
            </a:r>
            <a:r>
              <a:rPr lang="zh-CN" altLang="en-US" sz="2400" dirty="0">
                <a:latin typeface="+mn-ea"/>
              </a:rPr>
              <a:t>。</a:t>
            </a:r>
            <a:r>
              <a:rPr lang="zh-CN" altLang="zh-CN" sz="2400" dirty="0">
                <a:latin typeface="+mn-ea"/>
              </a:rPr>
              <a:t>在这种形式中，用户输入的字符串被解析为表达式以求值。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6FC8B-A693-4539-8793-C0B1C2B5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4" y="3710401"/>
            <a:ext cx="7067550" cy="1743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11548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66034" y="1652281"/>
            <a:ext cx="1064629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语句以文本形式显示信息，所有提供的表达式都从左到右求值，结果值以从左到右的方式显示在输出行上。默认情况下，在显示值之间放置一个空格字符</a:t>
            </a:r>
            <a:r>
              <a:rPr lang="zh-CN" altLang="en-US" sz="2400" dirty="0">
                <a:latin typeface="+mn-ea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7D94B5-6D42-45FD-A67A-025F7585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60" y="3428109"/>
            <a:ext cx="5219700" cy="2581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6853C089-1D6A-42B6-B74A-8D3CC3A97794}"/>
              </a:ext>
            </a:extLst>
          </p:cNvPr>
          <p:cNvSpPr/>
          <p:nvPr/>
        </p:nvSpPr>
        <p:spPr>
          <a:xfrm>
            <a:off x="4800983" y="5466521"/>
            <a:ext cx="4471842" cy="798603"/>
          </a:xfrm>
          <a:prstGeom prst="borderCallout1">
            <a:avLst>
              <a:gd name="adj1" fmla="val 49977"/>
              <a:gd name="adj2" fmla="val -4"/>
              <a:gd name="adj3" fmla="val 15945"/>
              <a:gd name="adj4" fmla="val -310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什么参数都没有的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输出一个空行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29381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数据的输入与输出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输</a:t>
            </a:r>
            <a:r>
              <a:rPr lang="zh-CN" altLang="en-US" sz="2800" b="1" dirty="0">
                <a:latin typeface="+mn-ea"/>
              </a:rPr>
              <a:t>出</a:t>
            </a:r>
            <a:r>
              <a:rPr lang="zh-CN" altLang="zh-CN" sz="2800" b="1" dirty="0">
                <a:latin typeface="+mn-ea"/>
              </a:rPr>
              <a:t>语句</a:t>
            </a:r>
            <a:r>
              <a:rPr lang="en-US" altLang="zh-CN" sz="2800" b="1" dirty="0">
                <a:latin typeface="+mn-ea"/>
              </a:rPr>
              <a:t>print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默认情况下，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输出完所有提供的表达式之后，会自动的换行，如果希望</a:t>
            </a:r>
            <a:r>
              <a:rPr lang="en-US" altLang="zh-CN" sz="2400" dirty="0">
                <a:latin typeface="+mn-ea"/>
              </a:rPr>
              <a:t>print</a:t>
            </a:r>
            <a:r>
              <a:rPr lang="zh-CN" altLang="zh-CN" sz="2400" dirty="0">
                <a:latin typeface="+mn-ea"/>
              </a:rPr>
              <a:t>输出完数据后不换行我们可以采用如下形式：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8F232-57FB-4B14-81DA-48D14E6A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984430"/>
            <a:ext cx="6057900" cy="1724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D845E6-791D-4B57-8D4E-11C61F57A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7" y="5029200"/>
            <a:ext cx="323850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标注: 线形 13">
            <a:extLst>
              <a:ext uri="{FF2B5EF4-FFF2-40B4-BE49-F238E27FC236}">
                <a16:creationId xmlns:a16="http://schemas.microsoft.com/office/drawing/2014/main" id="{26C74C2A-CB94-461E-A27C-C0CBBA4BAF0A}"/>
              </a:ext>
            </a:extLst>
          </p:cNvPr>
          <p:cNvSpPr/>
          <p:nvPr/>
        </p:nvSpPr>
        <p:spPr>
          <a:xfrm>
            <a:off x="6252096" y="4916397"/>
            <a:ext cx="4471842" cy="1623551"/>
          </a:xfrm>
          <a:prstGeom prst="borderCallout1">
            <a:avLst>
              <a:gd name="adj1" fmla="val 49977"/>
              <a:gd name="adj2" fmla="val -4"/>
              <a:gd name="adj3" fmla="val -39812"/>
              <a:gd name="adj4" fmla="val -3324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请注意，这是在文件方式下运行，</a:t>
            </a:r>
            <a:r>
              <a:rPr lang="en-US" altLang="zh-CN" sz="2000" dirty="0">
                <a:latin typeface="+mn-ea"/>
              </a:rPr>
              <a:t>end=</a:t>
            </a:r>
            <a:r>
              <a:rPr lang="zh-CN" altLang="en-US" sz="2000" dirty="0">
                <a:latin typeface="+mn-ea"/>
              </a:rPr>
              <a:t>“”，表示</a:t>
            </a:r>
            <a:r>
              <a:rPr lang="en-US" altLang="zh-CN" sz="2000" dirty="0">
                <a:latin typeface="+mn-ea"/>
              </a:rPr>
              <a:t>print</a:t>
            </a:r>
            <a:r>
              <a:rPr lang="zh-CN" altLang="en-US" sz="2000" dirty="0">
                <a:latin typeface="+mn-ea"/>
              </a:rPr>
              <a:t>输出完数据后不加任何字符，包括换行符。</a:t>
            </a:r>
            <a:endParaRPr lang="zh-CN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9327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数 值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05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9990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数值类型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4B960D-C9CC-4023-931B-E2A06F9DD264}"/>
              </a:ext>
            </a:extLst>
          </p:cNvPr>
          <p:cNvSpPr/>
          <p:nvPr/>
        </p:nvSpPr>
        <p:spPr>
          <a:xfrm>
            <a:off x="674376" y="1610862"/>
            <a:ext cx="10646294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整数类型（</a:t>
            </a:r>
            <a:r>
              <a:rPr lang="en-US" altLang="zh-CN" sz="2400" dirty="0">
                <a:latin typeface="+mn-ea"/>
              </a:rPr>
              <a:t>int</a:t>
            </a:r>
            <a:r>
              <a:rPr lang="zh-CN" altLang="zh-CN" sz="2400" dirty="0">
                <a:latin typeface="+mn-ea"/>
              </a:rPr>
              <a:t>）是表示整数的数据类型。与其他计算机语言有精度限制不同，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中的整数位数可以为任意长度（只受限制于计算机内存）。整型对象是不可变对象。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+mn-ea"/>
              </a:rPr>
              <a:t>浮点类型（</a:t>
            </a:r>
            <a:r>
              <a:rPr lang="en-US" altLang="zh-CN" sz="2400" dirty="0">
                <a:latin typeface="+mn-ea"/>
              </a:rPr>
              <a:t>float</a:t>
            </a:r>
            <a:r>
              <a:rPr lang="zh-CN" altLang="zh-CN" sz="2400" dirty="0">
                <a:latin typeface="+mn-ea"/>
              </a:rPr>
              <a:t>）是表示实数的数据类型。</a:t>
            </a:r>
            <a:r>
              <a:rPr lang="en-GB" altLang="zh-CN" sz="2400"/>
              <a:t>Python</a:t>
            </a:r>
            <a:r>
              <a:rPr lang="zh-CN" altLang="en-US" sz="2400"/>
              <a:t>的内置</a:t>
            </a:r>
            <a:r>
              <a:rPr lang="en-GB" altLang="zh-CN" sz="2400"/>
              <a:t>float</a:t>
            </a:r>
            <a:r>
              <a:rPr lang="zh-CN" altLang="en-US" sz="2400"/>
              <a:t>类型通常采用</a:t>
            </a:r>
            <a:r>
              <a:rPr lang="en-GB" altLang="zh-CN" sz="2400"/>
              <a:t>IEEE 754</a:t>
            </a:r>
            <a:r>
              <a:rPr lang="zh-CN" altLang="en-US" sz="2400"/>
              <a:t>标准的双精度浮点数表示法，这意味着浮点数在内存中占用</a:t>
            </a:r>
            <a:r>
              <a:rPr lang="en-US" altLang="zh-CN" sz="2400"/>
              <a:t>64</a:t>
            </a:r>
            <a:r>
              <a:rPr lang="zh-CN" altLang="en-US" sz="2400"/>
              <a:t>位</a:t>
            </a:r>
            <a:r>
              <a:rPr lang="zh-CN" altLang="zh-CN" sz="2400" dirty="0">
                <a:latin typeface="+mn-ea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433F18-3759-4B35-864F-87D04A19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92" y="4507602"/>
            <a:ext cx="3419475" cy="1762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5308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D1259E5-F951-4FCE-933A-2AB21253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41774"/>
              </p:ext>
            </p:extLst>
          </p:nvPr>
        </p:nvGraphicFramePr>
        <p:xfrm>
          <a:off x="854765" y="1652280"/>
          <a:ext cx="10764078" cy="49598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31861">
                  <a:extLst>
                    <a:ext uri="{9D8B030D-6E8A-4147-A177-3AD203B41FA5}">
                      <a16:colId xmlns:a16="http://schemas.microsoft.com/office/drawing/2014/main" val="2948125521"/>
                    </a:ext>
                  </a:extLst>
                </a:gridCol>
                <a:gridCol w="1520670">
                  <a:extLst>
                    <a:ext uri="{9D8B030D-6E8A-4147-A177-3AD203B41FA5}">
                      <a16:colId xmlns:a16="http://schemas.microsoft.com/office/drawing/2014/main" val="3366137194"/>
                    </a:ext>
                  </a:extLst>
                </a:gridCol>
                <a:gridCol w="1229327">
                  <a:extLst>
                    <a:ext uri="{9D8B030D-6E8A-4147-A177-3AD203B41FA5}">
                      <a16:colId xmlns:a16="http://schemas.microsoft.com/office/drawing/2014/main" val="2683362374"/>
                    </a:ext>
                  </a:extLst>
                </a:gridCol>
                <a:gridCol w="1338601">
                  <a:extLst>
                    <a:ext uri="{9D8B030D-6E8A-4147-A177-3AD203B41FA5}">
                      <a16:colId xmlns:a16="http://schemas.microsoft.com/office/drawing/2014/main" val="2347947873"/>
                    </a:ext>
                  </a:extLst>
                </a:gridCol>
                <a:gridCol w="5343619">
                  <a:extLst>
                    <a:ext uri="{9D8B030D-6E8A-4147-A177-3AD203B41FA5}">
                      <a16:colId xmlns:a16="http://schemas.microsoft.com/office/drawing/2014/main" val="1905662051"/>
                    </a:ext>
                  </a:extLst>
                </a:gridCol>
              </a:tblGrid>
              <a:tr h="730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实例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结果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备注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92295942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加法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+ 4.5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00083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-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减法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12 – 4.8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7.2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0916530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 5.0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10.0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818599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实数除法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2.5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709587"/>
                  </a:ext>
                </a:extLst>
              </a:tr>
              <a:tr h="807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//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整数除法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// 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采用向下取整方式，</a:t>
                      </a:r>
                      <a:r>
                        <a:rPr lang="en-US" sz="2000" kern="100" dirty="0">
                          <a:effectLst/>
                        </a:rPr>
                        <a:t>-10 // 4 = -3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0567066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%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取余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10 %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3.5 % 3 = 0.5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7413079"/>
                  </a:ext>
                </a:extLst>
              </a:tr>
              <a:tr h="522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**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乘方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 ** 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33350"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操作数可以为实数，</a:t>
                      </a:r>
                      <a:r>
                        <a:rPr lang="en-US" sz="2000" kern="100" dirty="0">
                          <a:effectLst/>
                        </a:rPr>
                        <a:t>4.0 ** 0.5 = 2.0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026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3322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内置数值操作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422348" y="1652281"/>
            <a:ext cx="109719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在这里要注意的是：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在乘法运算中，“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”不可以省略，在书写表达式的时候要和数学中的写法相区别。例如语句：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4ab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，必须写成：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 = 4*a*b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中的除法有两种，一种是单斜杠（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）表示实数除法，另一种是双斜杠（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//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），表示整除，它会对除后的结果进行取整操作。</a:t>
            </a:r>
          </a:p>
        </p:txBody>
      </p:sp>
    </p:spTree>
    <p:extLst>
      <p:ext uri="{BB962C8B-B14F-4D97-AF65-F5344CB8AC3E}">
        <p14:creationId xmlns:p14="http://schemas.microsoft.com/office/powerpoint/2010/main" val="20134629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097195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需要找钱给用户，现在只有</a:t>
            </a:r>
            <a:r>
              <a:rPr lang="en-US" altLang="zh-CN" sz="2400" dirty="0">
                <a:latin typeface="+mn-ea"/>
              </a:rPr>
              <a:t>50</a:t>
            </a:r>
            <a:r>
              <a:rPr lang="zh-CN" altLang="zh-CN" sz="2400" dirty="0">
                <a:latin typeface="+mn-ea"/>
              </a:rPr>
              <a:t>元，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zh-CN" sz="2400" dirty="0">
                <a:latin typeface="+mn-ea"/>
              </a:rPr>
              <a:t>元和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元的人民币若干张。输入一个整数金</a:t>
            </a:r>
            <a:r>
              <a:rPr lang="en-US" altLang="zh-CN" sz="2400" dirty="0">
                <a:latin typeface="+mn-ea"/>
              </a:rPr>
              <a:t>   </a:t>
            </a:r>
            <a:r>
              <a:rPr lang="zh-CN" altLang="zh-CN" sz="2400" dirty="0">
                <a:latin typeface="+mn-ea"/>
              </a:rPr>
              <a:t>额值，给出找钱的方案，假设人民币足够多，且优先使用面额大的钱币。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B17B41-1900-4716-8330-6AF29D39816D}"/>
              </a:ext>
            </a:extLst>
          </p:cNvPr>
          <p:cNvSpPr/>
          <p:nvPr/>
        </p:nvSpPr>
        <p:spPr>
          <a:xfrm>
            <a:off x="674375" y="2238972"/>
            <a:ext cx="9672260" cy="39853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eval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"输入金额："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m50 = money // 50 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计算需要的50元面额的纸币数量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50   </a:t>
            </a:r>
            <a:r>
              <a:rPr lang="zh-CN" alt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使用50元面额钱币后剩下的金额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m5 = money // 5      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money = money % 5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m1 = money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"50元面额需要的张数："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m50)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"5元面额需要的张数："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m5)</a:t>
            </a:r>
          </a:p>
          <a:p>
            <a:pPr>
              <a:lnSpc>
                <a:spcPts val="34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"1元面额需要的张数："</a:t>
            </a:r>
            <a:r>
              <a:rPr lang="zh-CN" altLang="en-US" sz="2400" dirty="0">
                <a:latin typeface="Consolas" panose="020B0609020204030204" pitchFamily="49" charset="0"/>
              </a:rPr>
              <a:t>, m1)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DDA6-D9A4-4AC3-82DF-7FF479E4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4" y="3935068"/>
            <a:ext cx="4686300" cy="1790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465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337320-E48C-412B-84D9-1E6FA5F3724E}"/>
              </a:ext>
            </a:extLst>
          </p:cNvPr>
          <p:cNvSpPr/>
          <p:nvPr/>
        </p:nvSpPr>
        <p:spPr>
          <a:xfrm>
            <a:off x="314336" y="966481"/>
            <a:ext cx="1167225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dirty="0">
                <a:latin typeface="+mn-ea"/>
              </a:rPr>
              <a:t>复合赋值运算符</a:t>
            </a:r>
            <a:endParaRPr lang="en-US" altLang="zh-CN" sz="2400" b="1" dirty="0">
              <a:latin typeface="+mn-ea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>
                <a:latin typeface="+mn-ea"/>
              </a:rPr>
              <a:t>所有二元运算符（</a:t>
            </a:r>
            <a:r>
              <a:rPr lang="en-US" altLang="zh-CN" sz="2400" dirty="0">
                <a:latin typeface="+mn-ea"/>
              </a:rPr>
              <a:t>+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</a:t>
            </a:r>
            <a:r>
              <a:rPr lang="zh-CN" altLang="zh-CN" sz="2400" dirty="0">
                <a:latin typeface="+mn-ea"/>
              </a:rPr>
              <a:t>）都可以跟赋值运算符结合在一起，形成复合赋值运算符（</a:t>
            </a:r>
            <a:r>
              <a:rPr lang="en-US" altLang="zh-CN" sz="2400" dirty="0">
                <a:latin typeface="+mn-ea"/>
              </a:rPr>
              <a:t>+=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-=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//=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%=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**=</a:t>
            </a:r>
            <a:r>
              <a:rPr lang="zh-CN" altLang="zh-CN" sz="2400" dirty="0">
                <a:latin typeface="+mn-ea"/>
              </a:rPr>
              <a:t>），复合赋值运算符中间不可有空格。若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b</a:t>
            </a:r>
            <a:r>
              <a:rPr lang="zh-CN" altLang="zh-CN" sz="2400" dirty="0">
                <a:latin typeface="+mn-ea"/>
              </a:rPr>
              <a:t>为操作数，则</a:t>
            </a:r>
            <a:r>
              <a:rPr lang="en-US" altLang="zh-CN" sz="2400" dirty="0">
                <a:latin typeface="+mn-ea"/>
              </a:rPr>
              <a:t>a +=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 + b</a:t>
            </a:r>
            <a:r>
              <a:rPr lang="zh-CN" altLang="zh-CN" sz="2400" dirty="0">
                <a:latin typeface="+mn-ea"/>
              </a:rPr>
              <a:t>；</a:t>
            </a:r>
            <a:r>
              <a:rPr lang="en-US" altLang="zh-CN" sz="2400" dirty="0">
                <a:latin typeface="+mn-ea"/>
              </a:rPr>
              <a:t>a *= b</a:t>
            </a:r>
            <a:r>
              <a:rPr lang="zh-CN" altLang="zh-CN" sz="2400" dirty="0">
                <a:latin typeface="+mn-ea"/>
              </a:rPr>
              <a:t>，等价于</a:t>
            </a:r>
            <a:r>
              <a:rPr lang="en-US" altLang="zh-CN" sz="2400" dirty="0">
                <a:latin typeface="+mn-ea"/>
              </a:rPr>
              <a:t>a = a*b </a:t>
            </a:r>
            <a:r>
              <a:rPr lang="zh-CN" altLang="zh-CN" sz="2400" dirty="0">
                <a:latin typeface="+mn-ea"/>
              </a:rPr>
              <a:t>……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8202E-434A-4AAB-B83D-5DD658B7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1" y="3932494"/>
            <a:ext cx="3390900" cy="1781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02736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2092BA-7809-46F6-8697-F0A0BC7B0632}"/>
              </a:ext>
            </a:extLst>
          </p:cNvPr>
          <p:cNvSpPr/>
          <p:nvPr/>
        </p:nvSpPr>
        <p:spPr>
          <a:xfrm>
            <a:off x="674376" y="2057400"/>
            <a:ext cx="369735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：获取数据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：计算和与平均值</a:t>
            </a:r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：输出结果</a:t>
            </a:r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F75E4EE-B72B-4486-BE8B-8A3E814336D3}"/>
              </a:ext>
            </a:extLst>
          </p:cNvPr>
          <p:cNvSpPr/>
          <p:nvPr/>
        </p:nvSpPr>
        <p:spPr>
          <a:xfrm>
            <a:off x="5802967" y="2057400"/>
            <a:ext cx="5993296" cy="2892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    Step 1</a:t>
            </a:r>
            <a:r>
              <a:rPr lang="zh-CN" altLang="zh-CN" sz="2400" dirty="0"/>
              <a:t>：从键盘输入两个整数</a:t>
            </a:r>
            <a:r>
              <a:rPr lang="en-US" altLang="zh-CN" sz="2400" dirty="0"/>
              <a:t>m</a:t>
            </a:r>
            <a:r>
              <a:rPr lang="zh-CN" altLang="zh-CN" sz="2400" dirty="0"/>
              <a:t>和</a:t>
            </a:r>
            <a:r>
              <a:rPr lang="en-US" altLang="zh-CN" sz="2400" dirty="0"/>
              <a:t>n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2</a:t>
            </a:r>
            <a:r>
              <a:rPr lang="zh-CN" altLang="zh-CN" sz="2400" dirty="0"/>
              <a:t>：</a:t>
            </a:r>
            <a:r>
              <a:rPr lang="en-US" altLang="zh-CN" sz="2400" dirty="0"/>
              <a:t>sum = m + n  avg = </a:t>
            </a:r>
            <a:r>
              <a:rPr lang="zh-CN" altLang="zh-CN" sz="2400" dirty="0"/>
              <a:t>（</a:t>
            </a:r>
            <a:r>
              <a:rPr lang="en-US" altLang="zh-CN" sz="2400" dirty="0"/>
              <a:t>m + n</a:t>
            </a:r>
            <a:r>
              <a:rPr lang="zh-CN" altLang="zh-CN" sz="2400" dirty="0"/>
              <a:t>）</a:t>
            </a:r>
            <a:r>
              <a:rPr lang="en-US" altLang="zh-CN" sz="2400" dirty="0"/>
              <a:t>/ 2</a:t>
            </a:r>
            <a:endParaRPr lang="zh-CN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    Step 3</a:t>
            </a:r>
            <a:r>
              <a:rPr lang="zh-CN" altLang="zh-CN" sz="2400" dirty="0"/>
              <a:t>：输出</a:t>
            </a:r>
            <a:r>
              <a:rPr lang="en-US" altLang="zh-CN" sz="2400" dirty="0"/>
              <a:t>sum</a:t>
            </a:r>
            <a:r>
              <a:rPr lang="zh-CN" altLang="zh-CN" sz="2400" dirty="0"/>
              <a:t>和</a:t>
            </a:r>
            <a:r>
              <a:rPr lang="en-US" altLang="zh-CN" sz="2400" dirty="0"/>
              <a:t>avg</a:t>
            </a:r>
            <a:endParaRPr lang="zh-CN" altLang="zh-CN" sz="2400" dirty="0"/>
          </a:p>
          <a:p>
            <a:pPr algn="ctr"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30DA950A-D96B-4DE2-8979-3845B70A4A20}"/>
              </a:ext>
            </a:extLst>
          </p:cNvPr>
          <p:cNvSpPr/>
          <p:nvPr/>
        </p:nvSpPr>
        <p:spPr>
          <a:xfrm>
            <a:off x="4491002" y="3071191"/>
            <a:ext cx="1242391" cy="59634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356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5D88DE-A2B2-443F-ABCA-0FDD9034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27165"/>
              </p:ext>
            </p:extLst>
          </p:nvPr>
        </p:nvGraphicFramePr>
        <p:xfrm>
          <a:off x="674376" y="1652281"/>
          <a:ext cx="10520818" cy="49749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34137">
                  <a:extLst>
                    <a:ext uri="{9D8B030D-6E8A-4147-A177-3AD203B41FA5}">
                      <a16:colId xmlns:a16="http://schemas.microsoft.com/office/drawing/2014/main" val="299697319"/>
                    </a:ext>
                  </a:extLst>
                </a:gridCol>
                <a:gridCol w="7686681">
                  <a:extLst>
                    <a:ext uri="{9D8B030D-6E8A-4147-A177-3AD203B41FA5}">
                      <a16:colId xmlns:a16="http://schemas.microsoft.com/office/drawing/2014/main" val="4126434570"/>
                    </a:ext>
                  </a:extLst>
                </a:gridCol>
              </a:tblGrid>
              <a:tr h="4688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50700746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abs(x)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求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的绝对值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3878634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divmod(x,y)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(x//y, 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x%y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71228848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pow(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x,y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[,z])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(x**y)%z, []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表示可选参数，当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z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省略的时候，等价于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x**y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512987017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round(x[,ndigits])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四舍五入操作，保留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位小数，当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省略的时候，返回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四舍五入后的整数值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2300601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max(x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中的最大值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06005422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min(x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20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20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中的最小值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001268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9761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内置数值函数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5D88DE-A2B2-443F-ABCA-0FDD9034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52466"/>
              </p:ext>
            </p:extLst>
          </p:nvPr>
        </p:nvGraphicFramePr>
        <p:xfrm>
          <a:off x="674376" y="1652281"/>
          <a:ext cx="7348982" cy="495987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08657">
                  <a:extLst>
                    <a:ext uri="{9D8B030D-6E8A-4147-A177-3AD203B41FA5}">
                      <a16:colId xmlns:a16="http://schemas.microsoft.com/office/drawing/2014/main" val="299697319"/>
                    </a:ext>
                  </a:extLst>
                </a:gridCol>
                <a:gridCol w="5140325">
                  <a:extLst>
                    <a:ext uri="{9D8B030D-6E8A-4147-A177-3AD203B41FA5}">
                      <a16:colId xmlns:a16="http://schemas.microsoft.com/office/drawing/2014/main" val="4126434570"/>
                    </a:ext>
                  </a:extLst>
                </a:gridCol>
              </a:tblGrid>
              <a:tr h="468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50700746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abs(x)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求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的绝对值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3878634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divmod(x,y)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输出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(x//y, 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x%y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71228848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pow(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x,y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[,z])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(x**y)%z, []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表示可选参数，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z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省略的时候，等价于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x**y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512987017"/>
                  </a:ext>
                </a:extLst>
              </a:tr>
              <a:tr h="9788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round(x[,ndigits])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四舍五入操作，保留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位小数，</a:t>
                      </a:r>
                      <a:endParaRPr lang="en-US" altLang="zh-CN" sz="18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当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ndigits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省略的时候，返回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四舍五入后的整数值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2300601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max(x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中的最大值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060054228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min(x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sz="1800" kern="1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8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,x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……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1800" kern="100" dirty="0" err="1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sz="1800" kern="100" baseline="-25000" dirty="0" err="1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800" kern="100" dirty="0">
                          <a:effectLst/>
                          <a:latin typeface="+mn-ea"/>
                          <a:ea typeface="+mn-ea"/>
                        </a:rPr>
                        <a:t>中的最小值</a:t>
                      </a:r>
                      <a:endParaRPr lang="zh-CN" sz="1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3001268543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5ECD075-CA5B-4737-957B-FB3811B1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801" y="1683924"/>
            <a:ext cx="3871722" cy="28810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2172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22348" y="165228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数学计算的标准函数库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，提供了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个数学常数和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个函数。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库不支持复数类型，仅支持整数和浮点数运算。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库中的常数和函数不能直接使用，需要用关键字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引用后才可使用。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287140"/>
      </p:ext>
    </p:extLst>
  </p:cSld>
  <p:clrMapOvr>
    <a:masterClrMapping/>
  </p:clrMapOvr>
  <p:transition spd="slow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422348" y="4198475"/>
            <a:ext cx="1084324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我们使用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库中的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常数，在方式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常数前需要写上库名，即“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math.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”。在方式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中，我们用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import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直接引用了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中的常数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，因此在使用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时，前面不需要再加上库名。</a:t>
            </a:r>
          </a:p>
        </p:txBody>
      </p:sp>
    </p:spTree>
    <p:extLst>
      <p:ext uri="{BB962C8B-B14F-4D97-AF65-F5344CB8AC3E}">
        <p14:creationId xmlns:p14="http://schemas.microsoft.com/office/powerpoint/2010/main" val="68818376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B44262-B6CC-4182-84F6-82D9370D6F1A}"/>
              </a:ext>
            </a:extLst>
          </p:cNvPr>
          <p:cNvSpPr/>
          <p:nvPr/>
        </p:nvSpPr>
        <p:spPr>
          <a:xfrm>
            <a:off x="404191" y="1440795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引用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math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库有两种方式：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import math                     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方式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&lt;</a:t>
            </a:r>
            <a:r>
              <a:rPr lang="zh-CN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函数名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zh-CN" altLang="zh-CN" sz="2400" b="1" kern="100" dirty="0">
              <a:solidFill>
                <a:schemeClr val="accent4"/>
              </a:solidFill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70A37-3043-4859-B2AE-D3E9AC44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2743200"/>
            <a:ext cx="42862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BD0B7-2222-446A-8FC1-BD40418F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907" y="2728912"/>
            <a:ext cx="50292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E0AA61-FFF9-4CC6-9C4F-8374A69019CF}"/>
              </a:ext>
            </a:extLst>
          </p:cNvPr>
          <p:cNvSpPr/>
          <p:nvPr/>
        </p:nvSpPr>
        <p:spPr>
          <a:xfrm>
            <a:off x="674376" y="4334060"/>
            <a:ext cx="1111343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方式</a:t>
            </a:r>
            <a:r>
              <a:rPr lang="en-US" altLang="zh-CN" sz="2400" dirty="0">
                <a:latin typeface="+mn-ea"/>
              </a:rPr>
              <a:t>2 </a:t>
            </a:r>
            <a:r>
              <a:rPr lang="zh-CN" altLang="zh-CN" sz="2400" dirty="0">
                <a:latin typeface="+mn-ea"/>
              </a:rPr>
              <a:t>还有一种写法是：</a:t>
            </a:r>
            <a:r>
              <a:rPr lang="en-US" altLang="zh-CN" sz="2400" b="1" kern="100" dirty="0">
                <a:solidFill>
                  <a:schemeClr val="accent4"/>
                </a:solidFill>
                <a:latin typeface="+mn-ea"/>
                <a:cs typeface="Times New Roman" panose="02020603050405020304" pitchFamily="18" charset="0"/>
              </a:rPr>
              <a:t>from math import *</a:t>
            </a:r>
            <a:r>
              <a:rPr lang="zh-CN" altLang="zh-CN" sz="2400" dirty="0">
                <a:latin typeface="+mn-ea"/>
              </a:rPr>
              <a:t>。如果采用这样的方式引入</a:t>
            </a:r>
            <a:r>
              <a:rPr lang="en-US" altLang="zh-CN" sz="2400" dirty="0">
                <a:latin typeface="+mn-ea"/>
              </a:rPr>
              <a:t>math</a:t>
            </a:r>
            <a:r>
              <a:rPr lang="zh-CN" altLang="zh-CN" sz="2400" dirty="0">
                <a:latin typeface="+mn-ea"/>
              </a:rPr>
              <a:t>库，则库中的所有常数和函数都可以直接使用，前面不需要加上“</a:t>
            </a:r>
            <a:r>
              <a:rPr lang="en-US" altLang="zh-CN" sz="2400" dirty="0">
                <a:latin typeface="+mn-ea"/>
              </a:rPr>
              <a:t>math.</a:t>
            </a:r>
            <a:r>
              <a:rPr lang="zh-CN" altLang="zh-CN" sz="2400" dirty="0">
                <a:latin typeface="+mn-ea"/>
              </a:rPr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27082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库中的数学常数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66298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</a:t>
                          </a:r>
                          <a:r>
                            <a:rPr lang="zh-CN" altLang="en-US" sz="2000" kern="100">
                              <a:effectLst/>
                            </a:rPr>
                            <a:t>约</a:t>
                          </a:r>
                          <a:r>
                            <a:rPr lang="zh-CN" sz="2000" kern="100">
                              <a:effectLst/>
                            </a:rPr>
                            <a:t>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约</a:t>
                          </a:r>
                          <a:r>
                            <a:rPr lang="zh-CN" sz="2000" kern="100" dirty="0">
                              <a:effectLst/>
                            </a:rPr>
                            <a:t>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kern="100">
                                    <a:effectLst/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351ED8C-FD62-4B91-96B7-A3B8237116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66298"/>
                  </p:ext>
                </p:extLst>
              </p:nvPr>
            </p:nvGraphicFramePr>
            <p:xfrm>
              <a:off x="776096" y="1900718"/>
              <a:ext cx="10463831" cy="3729518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2993265">
                      <a:extLst>
                        <a:ext uri="{9D8B030D-6E8A-4147-A177-3AD203B41FA5}">
                          <a16:colId xmlns:a16="http://schemas.microsoft.com/office/drawing/2014/main" val="1905226317"/>
                        </a:ext>
                      </a:extLst>
                    </a:gridCol>
                    <a:gridCol w="2006849">
                      <a:extLst>
                        <a:ext uri="{9D8B030D-6E8A-4147-A177-3AD203B41FA5}">
                          <a16:colId xmlns:a16="http://schemas.microsoft.com/office/drawing/2014/main" val="2731316759"/>
                        </a:ext>
                      </a:extLst>
                    </a:gridCol>
                    <a:gridCol w="5463717">
                      <a:extLst>
                        <a:ext uri="{9D8B030D-6E8A-4147-A177-3AD203B41FA5}">
                          <a16:colId xmlns:a16="http://schemas.microsoft.com/office/drawing/2014/main" val="494782873"/>
                        </a:ext>
                      </a:extLst>
                    </a:gridCol>
                  </a:tblGrid>
                  <a:tr h="58241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常数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2733708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pi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π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圆周率，值</a:t>
                          </a:r>
                          <a:r>
                            <a:rPr lang="zh-CN" altLang="en-US" sz="2000" kern="100">
                              <a:effectLst/>
                            </a:rPr>
                            <a:t>约</a:t>
                          </a:r>
                          <a:r>
                            <a:rPr lang="zh-CN" sz="2000" kern="100">
                              <a:effectLst/>
                            </a:rPr>
                            <a:t>为</a:t>
                          </a:r>
                          <a:r>
                            <a:rPr lang="en-US" sz="2000" kern="100">
                              <a:effectLst/>
                            </a:rPr>
                            <a:t>3.141592653589793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634962158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e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自然对数，值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约</a:t>
                          </a:r>
                          <a:r>
                            <a:rPr lang="zh-CN" sz="2000" kern="100" dirty="0">
                              <a:effectLst/>
                            </a:rPr>
                            <a:t>为</a:t>
                          </a:r>
                          <a:r>
                            <a:rPr lang="en-US" sz="2000" kern="100" dirty="0">
                              <a:effectLst/>
                            </a:rPr>
                            <a:t>2.718281828459045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875140922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inf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50000" t="-277419" r="-272785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正无穷大，负无穷大为</a:t>
                          </a:r>
                          <a:r>
                            <a:rPr lang="en-US" sz="2000" kern="100" dirty="0">
                              <a:effectLst/>
                            </a:rPr>
                            <a:t>-inf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58072226"/>
                      </a:ext>
                    </a:extLst>
                  </a:tr>
                  <a:tr h="78677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nan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非浮点数标记，</a:t>
                          </a:r>
                          <a:r>
                            <a:rPr lang="en-US" sz="2000" kern="100" dirty="0">
                              <a:effectLst/>
                            </a:rPr>
                            <a:t>Not a Number 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5700586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80190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926585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fabs(x)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9512" r="-271831" b="-8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的绝对值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fmod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x % y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返回</a:t>
                          </a:r>
                          <a:r>
                            <a:rPr lang="en-US" sz="2000" kern="100">
                              <a:effectLst/>
                            </a:rPr>
                            <a:t>x</a:t>
                          </a:r>
                          <a:r>
                            <a:rPr lang="zh-CN" sz="2000" kern="100">
                              <a:effectLst/>
                            </a:rPr>
                            <a:t>和</a:t>
                          </a:r>
                          <a:r>
                            <a:rPr lang="en-US" sz="2000" kern="100">
                              <a:effectLst/>
                            </a:rPr>
                            <a:t>y</a:t>
                          </a:r>
                          <a:r>
                            <a:rPr lang="zh-CN" sz="2000" kern="100">
                              <a:effectLst/>
                            </a:rPr>
                            <a:t>的余数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fsum</a:t>
                          </a:r>
                          <a:r>
                            <a:rPr lang="en-US" sz="2000" kern="100" dirty="0">
                              <a:effectLst/>
                            </a:rPr>
                            <a:t>([</a:t>
                          </a:r>
                          <a:r>
                            <a:rPr lang="en-US" sz="2000" kern="100" dirty="0" err="1">
                              <a:effectLst/>
                            </a:rPr>
                            <a:t>x,y</a:t>
                          </a:r>
                          <a:r>
                            <a:rPr lang="en-US" sz="2000" kern="100" dirty="0">
                              <a:effectLst/>
                            </a:rPr>
                            <a:t>,</a:t>
                          </a:r>
                          <a:r>
                            <a:rPr lang="zh-CN" sz="2000" kern="100" dirty="0">
                              <a:effectLst/>
                            </a:rPr>
                            <a:t>……</a:t>
                          </a:r>
                          <a:r>
                            <a:rPr lang="en-US" sz="2000" kern="100" dirty="0">
                              <a:effectLst/>
                            </a:rPr>
                            <a:t>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x+y+</a:t>
                          </a:r>
                          <a:r>
                            <a:rPr lang="zh-CN" sz="2000" kern="100">
                              <a:effectLst/>
                            </a:rPr>
                            <a:t>……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浮点数精确求和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gcd</a:t>
                          </a:r>
                          <a:r>
                            <a:rPr lang="en-US" sz="2000" kern="100" dirty="0">
                              <a:effectLst/>
                            </a:rPr>
                            <a:t>(</a:t>
                          </a:r>
                          <a:r>
                            <a:rPr lang="en-US" sz="2000" kern="100" dirty="0" err="1">
                              <a:effectLst/>
                            </a:rPr>
                            <a:t>a,b</a:t>
                          </a:r>
                          <a:r>
                            <a:rPr lang="en-US" sz="2000" kern="100" dirty="0">
                              <a:effectLst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y</a:t>
                          </a:r>
                          <a:r>
                            <a:rPr lang="zh-CN" sz="2000" kern="100" dirty="0">
                              <a:effectLst/>
                            </a:rPr>
                            <a:t>的最大公约数，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和</a:t>
                          </a:r>
                          <a:r>
                            <a:rPr lang="en-US" sz="2000" kern="100" dirty="0">
                              <a:effectLst/>
                            </a:rPr>
                            <a:t>b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trunc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effectLst/>
                            </a:rPr>
                            <a:t>modf</a:t>
                          </a:r>
                          <a:r>
                            <a:rPr lang="en-US" sz="2000" kern="100" dirty="0">
                              <a:effectLst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的小数和整数部分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ceil(x)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720732" r="-271831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向上取整，返回不小于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的最小整数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floor(x)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820732" r="-271831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向下取整，返回不大于</a:t>
                          </a:r>
                          <a:r>
                            <a:rPr lang="en-US" sz="2000" kern="100" dirty="0">
                              <a:effectLst/>
                            </a:rPr>
                            <a:t>x</a:t>
                          </a:r>
                          <a:r>
                            <a:rPr lang="zh-CN" sz="2000" kern="100" dirty="0">
                              <a:effectLst/>
                            </a:rPr>
                            <a:t>的最大整数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factorial(a)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x!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返回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的阶乘，</a:t>
                          </a:r>
                          <a:r>
                            <a:rPr lang="en-US" sz="2000" kern="100" dirty="0">
                              <a:effectLst/>
                            </a:rPr>
                            <a:t>a</a:t>
                          </a:r>
                          <a:r>
                            <a:rPr lang="zh-CN" sz="2000" kern="100" dirty="0">
                              <a:effectLst/>
                            </a:rPr>
                            <a:t>为整数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59741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部分数值函数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E7BCC5-D7FF-41A2-8EC2-8AF08160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6" y="1609734"/>
            <a:ext cx="8926824" cy="5044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71711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𝑏𝑎𝑠𝑒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的对数值，只输入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时，返回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oMath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CN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0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158462"/>
                  </p:ext>
                </p:extLst>
              </p:nvPr>
            </p:nvGraphicFramePr>
            <p:xfrm>
              <a:off x="530359" y="1660487"/>
              <a:ext cx="11257449" cy="508818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5880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数学形式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pow(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exp(x)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000" kern="100" baseline="300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次幂，</a:t>
                          </a:r>
                          <a:r>
                            <a:rPr lang="en-US" sz="2000" i="1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zh-CN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为自然对数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sqrt(x)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512" r="-271831" b="-6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的平方根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log(x[,base])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512" r="-271831" b="-5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7625" marR="47625" marT="66675" marB="66675" anchor="ctr">
                        <a:blipFill>
                          <a:blip r:embed="rId3"/>
                          <a:stretch>
                            <a:fillRect l="-91598" t="-419512" r="-104" b="-5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log2(x)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9512" r="-271831" b="-4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log10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12048" r="-271831" b="-3072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对数值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degrees(x)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对应的角度值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1323037870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radians(x)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为角度制，返回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对应的弧度值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175176793"/>
                      </a:ext>
                    </a:extLst>
                  </a:tr>
                  <a:tr h="5000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hypot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920732" r="-271831" b="-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sz="2000" kern="100" dirty="0" err="1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x,y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坐标到原点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(0,0)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的距离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9773995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56432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使用</a:t>
            </a:r>
            <a:r>
              <a:rPr lang="en-US" altLang="zh-CN" sz="2800" b="1" dirty="0">
                <a:latin typeface="+mn-ea"/>
              </a:rPr>
              <a:t>math</a:t>
            </a:r>
            <a:r>
              <a:rPr lang="zh-CN" altLang="zh-CN" sz="2800" b="1" dirty="0">
                <a:latin typeface="+mn-ea"/>
              </a:rPr>
              <a:t>库</a:t>
            </a:r>
            <a:r>
              <a:rPr lang="zh-CN" altLang="en-US" sz="2800" b="1" dirty="0">
                <a:latin typeface="+mn-ea"/>
              </a:rPr>
              <a:t>（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+mn-ea"/>
              </a:rPr>
              <a:t>）</a:t>
            </a:r>
            <a:endParaRPr lang="en-US" altLang="zh-CN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𝑎𝑟𝑐</m:t>
                                </m:r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zh-CN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𝑎𝑟𝑐</m:t>
                                    </m:r>
                                    <m: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ADF6BC7-2AD7-4A7B-A2B6-A8BD84BDB6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503706"/>
                  </p:ext>
                </p:extLst>
              </p:nvPr>
            </p:nvGraphicFramePr>
            <p:xfrm>
              <a:off x="530359" y="1660487"/>
              <a:ext cx="11257449" cy="4730377"/>
            </p:xfrm>
            <a:graphic>
              <a:graphicData uri="http://schemas.openxmlformats.org/drawingml/2006/table">
                <a:tbl>
                  <a:tblPr firstRow="1" firstCol="1" bandRow="1">
                    <a:tableStyleId>{3B4B98B0-60AC-42C2-AFA5-B58CD77FA1E5}</a:tableStyleId>
                  </a:tblPr>
                  <a:tblGrid>
                    <a:gridCol w="3220286">
                      <a:extLst>
                        <a:ext uri="{9D8B030D-6E8A-4147-A177-3AD203B41FA5}">
                          <a16:colId xmlns:a16="http://schemas.microsoft.com/office/drawing/2014/main" val="2908699123"/>
                        </a:ext>
                      </a:extLst>
                    </a:gridCol>
                    <a:gridCol w="2159056">
                      <a:extLst>
                        <a:ext uri="{9D8B030D-6E8A-4147-A177-3AD203B41FA5}">
                          <a16:colId xmlns:a16="http://schemas.microsoft.com/office/drawing/2014/main" val="2454392030"/>
                        </a:ext>
                      </a:extLst>
                    </a:gridCol>
                    <a:gridCol w="5878107">
                      <a:extLst>
                        <a:ext uri="{9D8B030D-6E8A-4147-A177-3AD203B41FA5}">
                          <a16:colId xmlns:a16="http://schemas.microsoft.com/office/drawing/2014/main" val="2197827091"/>
                        </a:ext>
                      </a:extLst>
                    </a:gridCol>
                  </a:tblGrid>
                  <a:tr h="77526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数学形式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>
                              <a:effectLst/>
                            </a:rPr>
                            <a:t>描述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28575" marB="28575" anchor="ctr"/>
                    </a:tc>
                    <a:extLst>
                      <a:ext uri="{0D108BD9-81ED-4DB2-BD59-A6C34878D82A}">
                        <a16:rowId xmlns:a16="http://schemas.microsoft.com/office/drawing/2014/main" val="374885320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sin(x)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117431" r="-271831" b="-4972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631936534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219444" r="-271831" b="-4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83307362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319444" r="-271831" b="-3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的正切函数值，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4045476041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asin(x)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419444" r="-271831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3242130563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acos(x)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514679" r="-2718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的反余弦函数值，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2669659325"/>
                      </a:ext>
                    </a:extLst>
                  </a:tr>
                  <a:tr h="65918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atan(x)</a:t>
                          </a:r>
                          <a:endParaRPr lang="zh-CN" sz="2000" kern="10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48732" t="-620370" r="-271831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返回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的反正切弦函数值，</a:t>
                          </a:r>
                          <a:r>
                            <a:rPr lang="en-US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zh-CN" sz="2000" kern="10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Times New Roman" panose="02020603050405020304" pitchFamily="18" charset="0"/>
                            </a:rPr>
                            <a:t>为弧度值</a:t>
                          </a:r>
                          <a:endParaRPr lang="zh-CN" sz="2000" kern="100" dirty="0"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47625" marR="47625" marT="66675" marB="66675" anchor="ctr"/>
                    </a:tc>
                    <a:extLst>
                      <a:ext uri="{0D108BD9-81ED-4DB2-BD59-A6C34878D82A}">
                        <a16:rowId xmlns:a16="http://schemas.microsoft.com/office/drawing/2014/main" val="78829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311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36" y="1072496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由用户任意输入两个整数，求这两个数的和以及平均值是多少。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BEBD591E-77C2-F615-5C61-320EC9E6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07" y="1595716"/>
            <a:ext cx="7772400" cy="5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4584"/>
      </p:ext>
    </p:extLst>
  </p:cSld>
  <p:clrMapOvr>
    <a:masterClrMapping/>
  </p:clrMapOvr>
  <p:transition spd="slow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数值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6" y="848616"/>
            <a:ext cx="11751768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math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zh-CN" altLang="zh-CN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部分幂对数与三角函数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使用示例：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77CAD8-566F-469B-B32E-E0DDC4D4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583"/>
            <a:ext cx="12192000" cy="4587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83693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字 符 串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06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1234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D77C1D-81C1-459F-9812-E2E111A5ACDE}"/>
              </a:ext>
            </a:extLst>
          </p:cNvPr>
          <p:cNvSpPr/>
          <p:nvPr/>
        </p:nvSpPr>
        <p:spPr>
          <a:xfrm>
            <a:off x="422348" y="1383788"/>
            <a:ext cx="11272459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使用单引号或双引号括起来的内容，称为字符串类型数据（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str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），可以使用以下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种方式定义。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），其中可以包含双引号。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三单引号（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’’’     ’’’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三双引号（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”””     ”””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），其中可以包含单引号和双引号，可以跨行。</a:t>
            </a:r>
          </a:p>
        </p:txBody>
      </p:sp>
    </p:spTree>
    <p:extLst>
      <p:ext uri="{BB962C8B-B14F-4D97-AF65-F5344CB8AC3E}">
        <p14:creationId xmlns:p14="http://schemas.microsoft.com/office/powerpoint/2010/main" val="30768620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966488-3C31-4BB9-ADCF-AD91FD4A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1637678"/>
            <a:ext cx="60198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15207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+mn-ea"/>
              </a:rPr>
              <a:t>字符串数据类型</a:t>
            </a:r>
            <a:r>
              <a:rPr lang="zh-CN" altLang="en-US" sz="2800" b="1" dirty="0"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14DB49-122B-4B0B-BD26-963868D44DBD}"/>
              </a:ext>
            </a:extLst>
          </p:cNvPr>
          <p:cNvSpPr/>
          <p:nvPr/>
        </p:nvSpPr>
        <p:spPr>
          <a:xfrm>
            <a:off x="674374" y="1545624"/>
            <a:ext cx="10298426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name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"姓名："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country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"国家："</a:t>
            </a:r>
            <a:r>
              <a:rPr lang="zh-CN" altLang="en-US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"世界那么大，" </a:t>
            </a:r>
            <a:r>
              <a:rPr lang="zh-CN" altLang="en-US" sz="2400" dirty="0">
                <a:latin typeface="Consolas" panose="020B0609020204030204" pitchFamily="49" charset="0"/>
              </a:rPr>
              <a:t>+ name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"想去" </a:t>
            </a:r>
            <a:r>
              <a:rPr lang="zh-CN" altLang="en-US" sz="2400" dirty="0">
                <a:latin typeface="Consolas" panose="020B0609020204030204" pitchFamily="49" charset="0"/>
              </a:rPr>
              <a:t>+ country +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"看看"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(s)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3389143B-A93B-4D1D-9823-92A3FD5F382F}"/>
              </a:ext>
            </a:extLst>
          </p:cNvPr>
          <p:cNvSpPr/>
          <p:nvPr/>
        </p:nvSpPr>
        <p:spPr>
          <a:xfrm>
            <a:off x="5099157" y="4061632"/>
            <a:ext cx="3021113" cy="778726"/>
          </a:xfrm>
          <a:prstGeom prst="borderCallout1">
            <a:avLst>
              <a:gd name="adj1" fmla="val 49977"/>
              <a:gd name="adj2" fmla="val -4"/>
              <a:gd name="adj3" fmla="val -110206"/>
              <a:gd name="adj4" fmla="val -4083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"+"</a:t>
            </a:r>
            <a:r>
              <a:rPr lang="zh-CN" altLang="en-US" sz="2000" dirty="0">
                <a:latin typeface="+mn-ea"/>
              </a:rPr>
              <a:t>实现字符串的拼接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E5BC0-C87A-4732-84A4-6917E9CD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3" y="5004973"/>
            <a:ext cx="5943600" cy="140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576270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E78207-22E2-4778-9911-82C75143CB6A}"/>
              </a:ext>
            </a:extLst>
          </p:cNvPr>
          <p:cNvSpPr/>
          <p:nvPr/>
        </p:nvSpPr>
        <p:spPr>
          <a:xfrm>
            <a:off x="674374" y="1510873"/>
            <a:ext cx="9781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中字符串包括两种序号体系：正向递增序号和反向递减序号。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E07FC50-5E28-450A-BE40-EC7EA3494CFD}"/>
              </a:ext>
            </a:extLst>
          </p:cNvPr>
          <p:cNvGrpSpPr/>
          <p:nvPr/>
        </p:nvGrpSpPr>
        <p:grpSpPr>
          <a:xfrm>
            <a:off x="884583" y="2174581"/>
            <a:ext cx="10028582" cy="3616601"/>
            <a:chOff x="0" y="-7028"/>
            <a:chExt cx="4616450" cy="20213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1B1143-01DC-4248-82E4-48A3BF5DFB36}"/>
                </a:ext>
              </a:extLst>
            </p:cNvPr>
            <p:cNvGrpSpPr/>
            <p:nvPr/>
          </p:nvGrpSpPr>
          <p:grpSpPr>
            <a:xfrm>
              <a:off x="0" y="-7028"/>
              <a:ext cx="4565650" cy="330878"/>
              <a:chOff x="0" y="-7028"/>
              <a:chExt cx="4565650" cy="33087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1BA29BF7-F628-40DC-9F46-3131066E470F}"/>
                  </a:ext>
                </a:extLst>
              </p:cNvPr>
              <p:cNvCxnSpPr/>
              <p:nvPr/>
            </p:nvCxnSpPr>
            <p:spPr>
              <a:xfrm>
                <a:off x="0" y="323850"/>
                <a:ext cx="4565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本框 2">
                <a:extLst>
                  <a:ext uri="{FF2B5EF4-FFF2-40B4-BE49-F238E27FC236}">
                    <a16:creationId xmlns:a16="http://schemas.microsoft.com/office/drawing/2014/main" id="{1C1BE8A6-E7ED-47C2-BCF1-FAF1E7062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5155" y="-7028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正向递增序号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A6459D9-E542-48C7-9724-06562BAF0A30}"/>
                </a:ext>
              </a:extLst>
            </p:cNvPr>
            <p:cNvGrpSpPr/>
            <p:nvPr/>
          </p:nvGrpSpPr>
          <p:grpSpPr>
            <a:xfrm>
              <a:off x="50800" y="1670050"/>
              <a:ext cx="4565650" cy="344275"/>
              <a:chOff x="0" y="0"/>
              <a:chExt cx="4565650" cy="344275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10CE9C8-8081-4062-B042-0B5E5A1B0E82}"/>
                  </a:ext>
                </a:extLst>
              </p:cNvPr>
              <p:cNvCxnSpPr/>
              <p:nvPr/>
            </p:nvCxnSpPr>
            <p:spPr>
              <a:xfrm>
                <a:off x="0" y="0"/>
                <a:ext cx="4565650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文本框 2">
                <a:extLst>
                  <a:ext uri="{FF2B5EF4-FFF2-40B4-BE49-F238E27FC236}">
                    <a16:creationId xmlns:a16="http://schemas.microsoft.com/office/drawing/2014/main" id="{1D49E6A0-E16C-47D9-9D4B-EA48EDA50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9100" y="120650"/>
                <a:ext cx="1080134" cy="2236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反向递减序号</a:t>
                </a:r>
              </a:p>
            </p:txBody>
          </p:sp>
        </p:grp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12713"/>
              </p:ext>
            </p:extLst>
          </p:nvPr>
        </p:nvGraphicFramePr>
        <p:xfrm>
          <a:off x="994940" y="3042358"/>
          <a:ext cx="9807863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87892299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08372718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780062199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人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生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苦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短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，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</a:rPr>
                        <a:t>我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学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P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y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t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n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-13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-12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-11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638750"/>
      </p:ext>
    </p:extLst>
  </p:cSld>
  <p:clrMapOvr>
    <a:masterClrMapping/>
  </p:clrMapOvr>
  <p:transition spd="slow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633671-EFA1-481B-81AD-3541234F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34945"/>
              </p:ext>
            </p:extLst>
          </p:nvPr>
        </p:nvGraphicFramePr>
        <p:xfrm>
          <a:off x="674375" y="1531610"/>
          <a:ext cx="7544510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8DC0678-E51C-495F-B5AA-476063EB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3682240"/>
            <a:ext cx="6276975" cy="1362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40644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中字符串也提供区间访问方式，采用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lang="zh-CN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的方式，这种访问方式称为“切片”。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若有字符串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s[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头下标：尾下标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表示在字符串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中取索引值从头下标到尾下标（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不包含尾下标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）的子字符串。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切片方式中，若头下标缺省，表示从开始取子串；若尾下标缺省，表示取到最后一个字符；若头下标和尾下标均缺省，则取整个字符串。</a:t>
            </a:r>
          </a:p>
        </p:txBody>
      </p:sp>
    </p:spTree>
    <p:extLst>
      <p:ext uri="{BB962C8B-B14F-4D97-AF65-F5344CB8AC3E}">
        <p14:creationId xmlns:p14="http://schemas.microsoft.com/office/powerpoint/2010/main" val="21145355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057E214-2D22-4FCC-8E4D-7E4DC8F1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59335"/>
              </p:ext>
            </p:extLst>
          </p:nvPr>
        </p:nvGraphicFramePr>
        <p:xfrm>
          <a:off x="674375" y="1531610"/>
          <a:ext cx="7544510" cy="181787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54451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754451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605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1CE88C9E-C404-4113-8023-49FC01C6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3508517"/>
            <a:ext cx="5781675" cy="2952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27378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字符串切片还可以设置取子串的顺序，只需要再增加一个参数即可，把</a:t>
            </a:r>
            <a:r>
              <a:rPr lang="en-US" altLang="zh-CN" sz="2400" dirty="0">
                <a:latin typeface="+mn-ea"/>
              </a:rPr>
              <a:t>[</a:t>
            </a:r>
            <a:r>
              <a:rPr lang="zh-CN" altLang="zh-CN" sz="2400" dirty="0">
                <a:latin typeface="+mn-ea"/>
              </a:rPr>
              <a:t>头下标：尾下标</a:t>
            </a:r>
            <a:r>
              <a:rPr lang="en-US" altLang="zh-CN" sz="2400" dirty="0"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变成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[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头下标：尾下标：步长</a:t>
            </a:r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]</a:t>
            </a:r>
            <a:r>
              <a:rPr lang="zh-CN" altLang="zh-CN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当步长值大于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的时候，表示从左向右取字符；当步长值小于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的时候，表示从右向左取字符。</a:t>
            </a:r>
            <a:endParaRPr lang="en-US" altLang="zh-CN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步长的绝对值减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zh-CN" sz="2400" dirty="0">
                <a:latin typeface="+mn-ea"/>
              </a:rPr>
              <a:t>，表示每次取字符的间隔是多少。</a:t>
            </a:r>
          </a:p>
        </p:txBody>
      </p:sp>
    </p:spTree>
    <p:extLst>
      <p:ext uri="{BB962C8B-B14F-4D97-AF65-F5344CB8AC3E}">
        <p14:creationId xmlns:p14="http://schemas.microsoft.com/office/powerpoint/2010/main" val="7078535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示例程序：求两个整数的和与平均值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5976C23-9D18-42F7-9DD0-59D97FFF9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76" y="1334929"/>
            <a:ext cx="11543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indent="-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程序的书写规则如下：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170321" y="2284289"/>
            <a:ext cx="6720336" cy="3731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）使用换行符分隔，一般情况下，一行一条语句。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）从第一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行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开始，前面不能有任何空格，否则会产生语法错误。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）以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# 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开始的语句是注释语句。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程序中所有的语法符号，都必须在英文输入法下输入，字符串中的符号除外。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）在</a:t>
            </a:r>
            <a:r>
              <a:rPr lang="en-US" altLang="zh-CN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+mn-ea"/>
                <a:cs typeface="Times New Roman" panose="02020603050405020304" pitchFamily="18" charset="0"/>
              </a:rPr>
              <a:t>中代码的缩进非常重要，具体将在第三章中介绍。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C6954E10-A2C2-E3B2-12EC-5DB37DCF0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003" y="1"/>
            <a:ext cx="5284996" cy="35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995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057E214-2D22-4FCC-8E4D-7E4DC8F1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54074"/>
              </p:ext>
            </p:extLst>
          </p:nvPr>
        </p:nvGraphicFramePr>
        <p:xfrm>
          <a:off x="4659966" y="412378"/>
          <a:ext cx="6998630" cy="161909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99863">
                  <a:extLst>
                    <a:ext uri="{9D8B030D-6E8A-4147-A177-3AD203B41FA5}">
                      <a16:colId xmlns:a16="http://schemas.microsoft.com/office/drawing/2014/main" val="1096625273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8391375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27102234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6368545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68389838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10489862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224806331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421553650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3142952799"/>
                    </a:ext>
                  </a:extLst>
                </a:gridCol>
                <a:gridCol w="699863">
                  <a:extLst>
                    <a:ext uri="{9D8B030D-6E8A-4147-A177-3AD203B41FA5}">
                      <a16:colId xmlns:a16="http://schemas.microsoft.com/office/drawing/2014/main" val="1722609313"/>
                    </a:ext>
                  </a:extLst>
                </a:gridCol>
              </a:tblGrid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2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869867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o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5922578"/>
                  </a:ext>
                </a:extLst>
              </a:tr>
              <a:tr h="5396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-10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-9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-8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-7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</a:rPr>
                        <a:t>-6</a:t>
                      </a:r>
                      <a:endParaRPr lang="zh-CN" sz="2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-5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-4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-3</a:t>
                      </a:r>
                      <a:endParaRPr lang="zh-CN" sz="2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8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endParaRPr lang="zh-CN" sz="28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0918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58C63BF-8B67-4F32-ABA5-AD170DC1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556565"/>
            <a:ext cx="4383622" cy="49394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A0F2DD-CE25-49AE-9F7E-E1A4DB430FD5}"/>
              </a:ext>
            </a:extLst>
          </p:cNvPr>
          <p:cNvSpPr/>
          <p:nvPr/>
        </p:nvSpPr>
        <p:spPr>
          <a:xfrm>
            <a:off x="4879639" y="2398089"/>
            <a:ext cx="6998025" cy="37312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s[0:5:1]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s[0:6:2]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正向取，间隔一个字符取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s[0:6:-1]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反向取，但是头下标小于尾下标无法反向取，因此输出为空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s[4:0:-1]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的字符无法取到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s[4::-1]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反向取，从索引值为</a:t>
            </a: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的字符依次取到开头字符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s[::-1]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反向取整串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s[::-3] </a:t>
            </a:r>
            <a:r>
              <a:rPr lang="zh-CN" altLang="zh-CN" sz="2000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反向取，间隔两个字符取</a:t>
            </a:r>
            <a:endParaRPr lang="zh-CN" altLang="zh-CN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32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C43B30-C77C-4929-B09F-55F691BF9E5E}"/>
              </a:ext>
            </a:extLst>
          </p:cNvPr>
          <p:cNvSpPr/>
          <p:nvPr/>
        </p:nvSpPr>
        <p:spPr>
          <a:xfrm>
            <a:off x="674374" y="2413233"/>
            <a:ext cx="1109122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可以利用字符串的切片操作来巧妙的解决这个问题。我们的基本思想是将所有的月份名称缩写存储在一个大的字符串中。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months = “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JanFebMarAprMayJunJulAugSepOctNovDec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这样可以通过切出适当的子字符串来查找特定的月份，关键是应该在哪里切片呢？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286559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DD8C9F-F971-4B31-97EE-7E2BA6C48C39}"/>
              </a:ext>
            </a:extLst>
          </p:cNvPr>
          <p:cNvSpPr/>
          <p:nvPr/>
        </p:nvSpPr>
        <p:spPr>
          <a:xfrm>
            <a:off x="674373" y="2384153"/>
            <a:ext cx="109245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由于每个月的名称缩写都由三个字母组成，如果知道一个给定月份在字符串中开始的位置，就可以很容易地提取月份名称缩写。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monthAbbrev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 = months[</a:t>
            </a:r>
            <a:r>
              <a:rPr lang="en-US" altLang="zh-CN" sz="2400" b="1" kern="100" dirty="0" err="1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pos:pos+3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zh-CN" altLang="zh-CN" sz="2400" b="1" kern="100" dirty="0">
              <a:solidFill>
                <a:schemeClr val="accent5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这将获得从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指示位置开始的长度为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的子串。那么如何计算这个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pos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呢？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81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21D8C41-6B53-48F4-AD30-45F6DAC13286}"/>
              </a:ext>
            </a:extLst>
          </p:cNvPr>
          <p:cNvGraphicFramePr>
            <a:graphicFrameLocks noGrp="1"/>
          </p:cNvGraphicFramePr>
          <p:nvPr/>
        </p:nvGraphicFramePr>
        <p:xfrm>
          <a:off x="776097" y="3337027"/>
          <a:ext cx="8717224" cy="258088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493634">
                  <a:extLst>
                    <a:ext uri="{9D8B030D-6E8A-4147-A177-3AD203B41FA5}">
                      <a16:colId xmlns:a16="http://schemas.microsoft.com/office/drawing/2014/main" val="2259307020"/>
                    </a:ext>
                  </a:extLst>
                </a:gridCol>
                <a:gridCol w="1671868">
                  <a:extLst>
                    <a:ext uri="{9D8B030D-6E8A-4147-A177-3AD203B41FA5}">
                      <a16:colId xmlns:a16="http://schemas.microsoft.com/office/drawing/2014/main" val="2227459516"/>
                    </a:ext>
                  </a:extLst>
                </a:gridCol>
                <a:gridCol w="4551722">
                  <a:extLst>
                    <a:ext uri="{9D8B030D-6E8A-4147-A177-3AD203B41FA5}">
                      <a16:colId xmlns:a16="http://schemas.microsoft.com/office/drawing/2014/main" val="1353208312"/>
                    </a:ext>
                  </a:extLst>
                </a:gridCol>
              </a:tblGrid>
              <a:tr h="636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输入的整数</a:t>
                      </a:r>
                      <a:r>
                        <a:rPr lang="en-US" sz="2000" kern="100">
                          <a:effectLst/>
                        </a:rPr>
                        <a:t>m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月份名称缩写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切片的起始位置</a:t>
                      </a:r>
                      <a:r>
                        <a:rPr lang="en-US" sz="2000" kern="100" dirty="0">
                          <a:effectLst/>
                        </a:rPr>
                        <a:t>pos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91703666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Jan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580965259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Feb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1900121965"/>
                  </a:ext>
                </a:extLst>
              </a:tr>
              <a:tr h="648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Mar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extLst>
                  <a:ext uri="{0D108BD9-81ED-4DB2-BD59-A6C34878D82A}">
                    <a16:rowId xmlns:a16="http://schemas.microsoft.com/office/drawing/2014/main" val="23167532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2C6BA31-1CBF-474F-A9DA-B6737B982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48" y="1994793"/>
            <a:ext cx="12069330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月份名称缩写与切片起始位置的关系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从表中数据可以看出切片的起始位置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pos = (m-1)*3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，接下来我们就可以开始编码了。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47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字符串的索引与切片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8C9035-CA00-49ED-A9E3-FF14B90C0F88}"/>
              </a:ext>
            </a:extLst>
          </p:cNvPr>
          <p:cNvSpPr/>
          <p:nvPr/>
        </p:nvSpPr>
        <p:spPr>
          <a:xfrm>
            <a:off x="674374" y="1468681"/>
            <a:ext cx="1119294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zh-CN" sz="2400" dirty="0">
                <a:latin typeface="+mn-ea"/>
              </a:rPr>
              <a:t>输入一个</a:t>
            </a:r>
            <a:r>
              <a:rPr lang="en-US" altLang="zh-CN" sz="2400" dirty="0">
                <a:latin typeface="+mn-ea"/>
              </a:rPr>
              <a:t>1-12</a:t>
            </a:r>
            <a:r>
              <a:rPr lang="zh-CN" altLang="zh-CN" sz="2400" dirty="0">
                <a:latin typeface="+mn-ea"/>
              </a:rPr>
              <a:t>的整数，输出对应的月份名称缩写。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8909F6-4566-4019-8228-3A0850C0808F}"/>
              </a:ext>
            </a:extLst>
          </p:cNvPr>
          <p:cNvSpPr/>
          <p:nvPr/>
        </p:nvSpPr>
        <p:spPr>
          <a:xfrm>
            <a:off x="776097" y="2161027"/>
            <a:ext cx="8151574" cy="2249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 = 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input</a:t>
            </a:r>
            <a:r>
              <a:rPr lang="zh-CN" altLang="en-US" sz="2400" dirty="0">
                <a:latin typeface="Consolas" panose="020B0609020204030204" pitchFamily="49" charset="0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"输入0-12的整数："</a:t>
            </a:r>
            <a:r>
              <a:rPr lang="zh-CN" altLang="en-US" sz="2400" dirty="0"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months = </a:t>
            </a:r>
            <a:r>
              <a:rPr lang="zh-CN" alt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"JanFebMarAprMayJunJulAugSepOctNovDec"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Consolas" panose="020B0609020204030204" pitchFamily="49" charset="0"/>
              </a:rPr>
              <a:t>pos = ( m - 1 ) * 3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Consolas" panose="020B0609020204030204" pitchFamily="49" charset="0"/>
              </a:rPr>
              <a:t>(months[pos:pos+3])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FE733A-E400-443C-BD5B-1935E29E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4663522"/>
            <a:ext cx="3571875" cy="1009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57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内置的字符串运算符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FB5322-F7A4-4723-A234-A9E185DE1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88627"/>
              </p:ext>
            </p:extLst>
          </p:nvPr>
        </p:nvGraphicFramePr>
        <p:xfrm>
          <a:off x="776096" y="1763802"/>
          <a:ext cx="10246399" cy="347411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31067">
                  <a:extLst>
                    <a:ext uri="{9D8B030D-6E8A-4147-A177-3AD203B41FA5}">
                      <a16:colId xmlns:a16="http://schemas.microsoft.com/office/drawing/2014/main" val="1879739300"/>
                    </a:ext>
                  </a:extLst>
                </a:gridCol>
                <a:gridCol w="7315332">
                  <a:extLst>
                    <a:ext uri="{9D8B030D-6E8A-4147-A177-3AD203B41FA5}">
                      <a16:colId xmlns:a16="http://schemas.microsoft.com/office/drawing/2014/main" val="695687361"/>
                    </a:ext>
                  </a:extLst>
                </a:gridCol>
              </a:tblGrid>
              <a:tr h="83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运算符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2076858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+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字符串拼接，例如“</a:t>
                      </a:r>
                      <a:r>
                        <a:rPr lang="en-US" sz="2000" kern="100" dirty="0">
                          <a:effectLst/>
                        </a:rPr>
                        <a:t>AB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+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123</a:t>
                      </a:r>
                      <a:r>
                        <a:rPr lang="zh-CN" sz="2000" kern="100" dirty="0">
                          <a:effectLst/>
                        </a:rPr>
                        <a:t>”结果为“</a:t>
                      </a:r>
                      <a:r>
                        <a:rPr lang="en-US" sz="2000" kern="100" dirty="0" err="1">
                          <a:effectLst/>
                        </a:rPr>
                        <a:t>AB123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9965744"/>
                  </a:ext>
                </a:extLst>
              </a:tr>
              <a:tr h="852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*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字符串复制，例如“</a:t>
                      </a:r>
                      <a:r>
                        <a:rPr lang="en-US" sz="2000" kern="100" dirty="0">
                          <a:effectLst/>
                        </a:rPr>
                        <a:t>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*3</a:t>
                      </a:r>
                      <a:r>
                        <a:rPr lang="zh-CN" sz="2000" kern="100" dirty="0">
                          <a:effectLst/>
                        </a:rPr>
                        <a:t>，结果为“</a:t>
                      </a:r>
                      <a:r>
                        <a:rPr lang="en-US" sz="2000" kern="100" dirty="0" err="1">
                          <a:effectLst/>
                        </a:rPr>
                        <a:t>TomTomTom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4805744"/>
                  </a:ext>
                </a:extLst>
              </a:tr>
              <a:tr h="9303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in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判断是否为子串，例如“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；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</a:t>
                      </a:r>
                      <a:r>
                        <a:rPr lang="zh-CN" sz="2000" kern="100" dirty="0">
                          <a:effectLst/>
                        </a:rPr>
                        <a:t>”</a:t>
                      </a:r>
                      <a:r>
                        <a:rPr lang="en-US" sz="2000" kern="100" dirty="0">
                          <a:effectLst/>
                        </a:rPr>
                        <a:t> in </a:t>
                      </a: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Hello</a:t>
                      </a:r>
                      <a:r>
                        <a:rPr lang="zh-CN" sz="2000" kern="100" dirty="0">
                          <a:effectLst/>
                        </a:rPr>
                        <a:t>”结果为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000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4968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B5B34B-EFDF-446D-A3CC-56EABF92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04827"/>
              </p:ext>
            </p:extLst>
          </p:nvPr>
        </p:nvGraphicFramePr>
        <p:xfrm>
          <a:off x="776096" y="1704831"/>
          <a:ext cx="10474999" cy="3970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96460">
                  <a:extLst>
                    <a:ext uri="{9D8B030D-6E8A-4147-A177-3AD203B41FA5}">
                      <a16:colId xmlns:a16="http://schemas.microsoft.com/office/drawing/2014/main" val="1081687414"/>
                    </a:ext>
                  </a:extLst>
                </a:gridCol>
                <a:gridCol w="7478539">
                  <a:extLst>
                    <a:ext uri="{9D8B030D-6E8A-4147-A177-3AD203B41FA5}">
                      <a16:colId xmlns:a16="http://schemas.microsoft.com/office/drawing/2014/main" val="3850392218"/>
                    </a:ext>
                  </a:extLst>
                </a:gridCol>
              </a:tblGrid>
              <a:tr h="558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18213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len(x)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返回字符串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的长度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494503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str(x)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将任意类型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所转换为字符串类型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63790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chr(x)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877342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ord(x)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46002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hex(x)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转换为十六进制数，并返回其小写字符串形式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44469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oct(x)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转换为八进制数，并返回其小写字符串形式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046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79282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2B5B34B-EFDF-446D-A3CC-56EABF92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98502"/>
              </p:ext>
            </p:extLst>
          </p:nvPr>
        </p:nvGraphicFramePr>
        <p:xfrm>
          <a:off x="314336" y="1813247"/>
          <a:ext cx="8024594" cy="3970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69850">
                  <a:extLst>
                    <a:ext uri="{9D8B030D-6E8A-4147-A177-3AD203B41FA5}">
                      <a16:colId xmlns:a16="http://schemas.microsoft.com/office/drawing/2014/main" val="1081687414"/>
                    </a:ext>
                  </a:extLst>
                </a:gridCol>
                <a:gridCol w="6554744">
                  <a:extLst>
                    <a:ext uri="{9D8B030D-6E8A-4147-A177-3AD203B41FA5}">
                      <a16:colId xmlns:a16="http://schemas.microsoft.com/office/drawing/2014/main" val="3850392218"/>
                    </a:ext>
                  </a:extLst>
                </a:gridCol>
              </a:tblGrid>
              <a:tr h="558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函数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18213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len(x)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返回字符串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的长度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494503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str(x)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将任意类型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所转换为字符串类型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63790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chr(x)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编码为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的字符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8773424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ord(x)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返回字符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Unicode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编码值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7460029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hex(x)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转换为十六进制数，并返回其小写字符串形式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9444692"/>
                  </a:ext>
                </a:extLst>
              </a:tr>
              <a:tr h="568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ea"/>
                          <a:ea typeface="+mn-ea"/>
                        </a:rPr>
                        <a:t>oct(x)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将整数</a:t>
                      </a:r>
                      <a:r>
                        <a:rPr lang="en-US" sz="2000" kern="1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n-ea"/>
                          <a:ea typeface="+mn-ea"/>
                        </a:rPr>
                        <a:t>转换为八进制数，并返回其小写字符串形式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046707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2A1266D-F088-46F0-AB63-90F2C3C8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158" y="299084"/>
            <a:ext cx="4498123" cy="39704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59903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9AF1E-C56C-4F5E-B2B6-13DB980D418A}"/>
              </a:ext>
            </a:extLst>
          </p:cNvPr>
          <p:cNvSpPr/>
          <p:nvPr/>
        </p:nvSpPr>
        <p:spPr>
          <a:xfrm>
            <a:off x="674376" y="1451243"/>
            <a:ext cx="1111343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中字符使用的是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编码标准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函数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chr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ord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可以实现编码与字符之间的转换。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0FBE8-8D5B-430D-A5CC-9170F4DC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840352"/>
            <a:ext cx="7648575" cy="1676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0488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处理函数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9AF1E-C56C-4F5E-B2B6-13DB980D418A}"/>
              </a:ext>
            </a:extLst>
          </p:cNvPr>
          <p:cNvSpPr/>
          <p:nvPr/>
        </p:nvSpPr>
        <p:spPr>
          <a:xfrm>
            <a:off x="674376" y="1451243"/>
            <a:ext cx="1111343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观察输出结果：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18F900-0732-4213-9A37-89D23206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0" y="1462506"/>
            <a:ext cx="7080974" cy="22554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530360" y="3969916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大写字母，小写字母和数字字符的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编码都是顺序排列的，例如‘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97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，’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b’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98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，可以推出‘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d’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的编码为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100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。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小写字母的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编码整体大于大写字母的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编码，大写字母的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编码整体大于数字字符的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Unicode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编码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8707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37123"/>
      </p:ext>
    </p:extLst>
  </p:cSld>
  <p:clrMapOvr>
    <a:masterClrMapping/>
  </p:clrMapOvr>
  <p:transition spd="slow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539283" y="1466701"/>
            <a:ext cx="111134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latin typeface="+mn-ea"/>
              </a:rPr>
              <a:t>Python</a:t>
            </a:r>
            <a:r>
              <a:rPr lang="zh-CN" altLang="zh-CN" sz="2400" dirty="0">
                <a:latin typeface="+mn-ea"/>
              </a:rPr>
              <a:t>对字符串对象提供了大量的内置方法用于字符串的检测、替换和排版等操作。使用时需要注意的是，字符串对象是不可变的，所以字符串对象提供的涉及字符串“修改”的方法都是返回修改之后的新字符串，并不对原字符串做任何修改。</a:t>
            </a:r>
            <a:endParaRPr lang="zh-CN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49387"/>
      </p:ext>
    </p:extLst>
  </p:cSld>
  <p:clrMapOvr>
    <a:masterClrMapping/>
  </p:clrMapOvr>
  <p:transition spd="slow"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113433" cy="4134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find()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rfind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如果不存在则返回</a:t>
            </a:r>
            <a:r>
              <a:rPr lang="en-US" altLang="zh-CN" sz="2400" b="1" kern="100" dirty="0">
                <a:solidFill>
                  <a:schemeClr val="accent5"/>
                </a:solidFill>
                <a:latin typeface="+mn-ea"/>
                <a:cs typeface="Times New Roman" panose="02020603050405020304" pitchFamily="18" charset="0"/>
              </a:rPr>
              <a:t>-1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方法分别用来查找一个字符串在另一个字符串指定范围（默认是整个字符串）中首次和最后一次出现的位置，</a:t>
            </a:r>
            <a:r>
              <a:rPr lang="zh-CN" altLang="zh-CN" sz="2400" b="1" dirty="0">
                <a:solidFill>
                  <a:schemeClr val="accent5"/>
                </a:solidFill>
                <a:latin typeface="+mn-ea"/>
              </a:rPr>
              <a:t>如果不存在则抛出异常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count()</a:t>
            </a:r>
            <a:r>
              <a:rPr lang="zh-CN" altLang="zh-CN" sz="2400" dirty="0">
                <a:latin typeface="+mn-ea"/>
              </a:rPr>
              <a:t>方法用来返回一个字符串在另一个字符串中出现的次数，如果不存在则返回</a:t>
            </a:r>
            <a:r>
              <a:rPr lang="en-US" altLang="zh-CN" sz="2400" dirty="0">
                <a:latin typeface="+mn-ea"/>
              </a:rPr>
              <a:t>0</a:t>
            </a:r>
            <a:r>
              <a:rPr lang="zh-CN" altLang="zh-CN" sz="2400" dirty="0">
                <a:latin typeface="+mn-ea"/>
              </a:rPr>
              <a:t>。</a:t>
            </a:r>
          </a:p>
          <a:p>
            <a:pPr marL="342900" lvl="0" indent="-342900" algn="just">
              <a:lnSpc>
                <a:spcPts val="2000"/>
              </a:lnSpc>
              <a:spcAft>
                <a:spcPts val="1200"/>
              </a:spcAft>
              <a:buFont typeface="Wingdings" panose="05000000000000000000" pitchFamily="2" charset="2"/>
              <a:buChar char=""/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508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CN" altLang="zh-CN" sz="2400" dirty="0">
                <a:latin typeface="+mn-ea"/>
              </a:rPr>
              <a:t>字符串查找类方法：</a:t>
            </a:r>
            <a:r>
              <a:rPr lang="en-US" altLang="zh-CN" sz="2400" dirty="0">
                <a:latin typeface="+mn-ea"/>
              </a:rPr>
              <a:t>find()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rfind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index()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rindex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count()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C4616A-878D-48DE-B738-F46DDE57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44988"/>
            <a:ext cx="6438900" cy="2886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3124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2"/>
            </a:pPr>
            <a:r>
              <a:rPr lang="zh-CN" altLang="zh-CN" sz="2400" dirty="0">
                <a:latin typeface="+mn-ea"/>
              </a:rPr>
              <a:t>字符串分隔类方法：</a:t>
            </a: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partition()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rpartition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530360" y="1963455"/>
            <a:ext cx="1136677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</a:pPr>
            <a:r>
              <a:rPr lang="en-US" altLang="zh-CN" sz="2400" dirty="0">
                <a:latin typeface="+mn-ea"/>
              </a:rPr>
              <a:t>split()</a:t>
            </a:r>
            <a:r>
              <a:rPr lang="zh-CN" altLang="zh-CN" sz="2400" dirty="0">
                <a:latin typeface="+mn-ea"/>
              </a:rPr>
              <a:t>和</a:t>
            </a:r>
            <a:r>
              <a:rPr lang="en-US" altLang="zh-CN" sz="2400" dirty="0" err="1">
                <a:latin typeface="+mn-ea"/>
              </a:rPr>
              <a:t>rsplit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方法分别用来以指定字符为分隔符，从原字符串左端和右端开始将其分隔成多个字符串，并返回包含分隔结果的列表（列表将在后续章节中介绍）。默认按空白符号分隔字符串，</a:t>
            </a:r>
            <a:r>
              <a:rPr lang="zh-CN" altLang="en-US" sz="2400" dirty="0">
                <a:latin typeface="+mn-ea"/>
              </a:rPr>
              <a:t>如</a:t>
            </a:r>
            <a:r>
              <a:rPr lang="zh-CN" altLang="zh-CN" sz="2400" dirty="0">
                <a:latin typeface="+mn-ea"/>
              </a:rPr>
              <a:t>空格，换行符，制表符等</a:t>
            </a:r>
            <a:r>
              <a:rPr lang="en-US" altLang="zh-CN" sz="2400" dirty="0">
                <a:latin typeface="+mn-ea"/>
              </a:rPr>
              <a:t>.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6D5DFF-5425-4AF5-A6CA-357B6B4B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3787843"/>
            <a:ext cx="8820150" cy="2562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51797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zh-CN" altLang="zh-CN" sz="2400" dirty="0">
                <a:latin typeface="+mn-ea"/>
              </a:rPr>
              <a:t>字符串连接方法：</a:t>
            </a:r>
            <a:r>
              <a:rPr lang="en-US" altLang="zh-CN" sz="2400" dirty="0">
                <a:latin typeface="+mn-ea"/>
              </a:rPr>
              <a:t>join()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34616-141C-4746-AAA7-7EEF162866D3}"/>
              </a:ext>
            </a:extLst>
          </p:cNvPr>
          <p:cNvSpPr/>
          <p:nvPr/>
        </p:nvSpPr>
        <p:spPr>
          <a:xfrm>
            <a:off x="776097" y="2061767"/>
            <a:ext cx="1136677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+mn-ea"/>
              </a:rPr>
              <a:t>字符串的</a:t>
            </a:r>
            <a:r>
              <a:rPr lang="en-US" altLang="zh-CN" sz="2400" dirty="0">
                <a:latin typeface="+mn-ea"/>
              </a:rPr>
              <a:t>join()</a:t>
            </a:r>
            <a:r>
              <a:rPr lang="zh-CN" altLang="zh-CN" sz="2400" dirty="0">
                <a:latin typeface="+mn-ea"/>
              </a:rPr>
              <a:t>方法用来将列表中多个字符串进行连接，并在相邻两个字符串之间插入指定字符，返回新字符串。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E3E2C6-7D7C-46E5-B281-D1632730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3" y="3419343"/>
            <a:ext cx="782955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93040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4"/>
            </a:pPr>
            <a:r>
              <a:rPr lang="zh-CN" altLang="zh-CN" sz="2400" dirty="0">
                <a:latin typeface="+mn-ea"/>
              </a:rPr>
              <a:t>大小写字符转换方法：</a:t>
            </a:r>
            <a:r>
              <a:rPr lang="en-US" altLang="zh-CN" sz="2400" dirty="0">
                <a:latin typeface="+mn-ea"/>
              </a:rPr>
              <a:t>lower()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upper()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capitalize()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title()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swapcase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D58EB5-DAF1-4631-89BE-C745D63F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" y="2122699"/>
            <a:ext cx="7227234" cy="4318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627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81098"/>
            <a:ext cx="11113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5"/>
            </a:pPr>
            <a:r>
              <a:rPr lang="zh-CN" altLang="zh-CN" sz="2400" dirty="0">
                <a:latin typeface="+mn-ea"/>
              </a:rPr>
              <a:t>字符串替换方法：</a:t>
            </a:r>
            <a:r>
              <a:rPr lang="en-US" altLang="zh-CN" sz="2400" dirty="0">
                <a:latin typeface="+mn-ea"/>
              </a:rPr>
              <a:t>replace()</a:t>
            </a:r>
            <a:endParaRPr lang="zh-CN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B5F65B-249E-4120-BEA5-9DE144CF0FC2}"/>
              </a:ext>
            </a:extLst>
          </p:cNvPr>
          <p:cNvSpPr/>
          <p:nvPr/>
        </p:nvSpPr>
        <p:spPr>
          <a:xfrm>
            <a:off x="530360" y="1942763"/>
            <a:ext cx="1100897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replace()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方法用来替换字符串中指定字符或子字符串，每次只能替换一个字符或子串，类似于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Word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，记事本等文本编辑器的查找和替换功能。该方法不修改原字符串，而是返回一个新字符串。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400B09-C8EC-48C5-82A0-78F22C53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47" y="3846444"/>
            <a:ext cx="6000750" cy="1371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3840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zh-CN" altLang="zh-CN" sz="2400" dirty="0">
                <a:latin typeface="+mn-ea"/>
              </a:rPr>
              <a:t>删除字符串两端，右端或左端连续空白字符和指定字符方法：</a:t>
            </a:r>
            <a:r>
              <a:rPr lang="en-US" altLang="zh-CN" sz="2400" dirty="0">
                <a:latin typeface="+mn-ea"/>
              </a:rPr>
              <a:t>strip()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rstrip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lstrip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2013A-581B-4067-A277-BEFA6943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09" y="2284289"/>
            <a:ext cx="7962900" cy="4057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64171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zh-CN" sz="2400" dirty="0">
                <a:latin typeface="+mn-ea"/>
              </a:rPr>
              <a:t>判断字符串是否以指定字符开始或结束方法：</a:t>
            </a:r>
            <a:r>
              <a:rPr lang="en-US" altLang="zh-CN" sz="2400" dirty="0" err="1">
                <a:latin typeface="+mn-ea"/>
              </a:rPr>
              <a:t>startswith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endswith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71439-ECDA-405C-A942-54D6A3B0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343150"/>
            <a:ext cx="10791825" cy="2171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87773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zh-CN" sz="2400" dirty="0">
                <a:latin typeface="+mn-ea"/>
              </a:rPr>
              <a:t>判断字符串类型方法：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isupper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islower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716F2-A7D1-4985-B0C2-A6686137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12" y="2073057"/>
            <a:ext cx="8261350" cy="46321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54371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302040" y="229376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标识符及命名规则</a:t>
            </a:r>
            <a:endParaRPr lang="zh-CN" altLang="en-US" sz="4800" b="1" dirty="0">
              <a:ln w="12700">
                <a:noFill/>
                <a:prstDash val="solid"/>
              </a:ln>
              <a:solidFill>
                <a:prstClr val="white"/>
              </a:solidFill>
              <a:effectLst>
                <a:outerShdw dist="50800" dir="4800000" algn="tl" rotWithShape="0">
                  <a:srgbClr val="000000">
                    <a:alpha val="40000"/>
                  </a:srgbClr>
                </a:outerShdw>
              </a:effectLst>
              <a:latin typeface="造字工房尚黑（非商用）细体" pitchFamily="50" charset="-122"/>
              <a:ea typeface="造字工房尚黑（非商用）细体" pitchFamily="50" charset="-122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02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48587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内置的字符串</a:t>
            </a:r>
            <a:r>
              <a:rPr lang="zh-CN" altLang="en-US" sz="2800" b="1" dirty="0"/>
              <a:t>处理方法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385B48-ED7E-4CBF-8E2E-43C34FCC1B38}"/>
              </a:ext>
            </a:extLst>
          </p:cNvPr>
          <p:cNvSpPr/>
          <p:nvPr/>
        </p:nvSpPr>
        <p:spPr>
          <a:xfrm>
            <a:off x="674375" y="1404826"/>
            <a:ext cx="110089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zh-CN" sz="2400" dirty="0">
                <a:latin typeface="+mn-ea"/>
              </a:rPr>
              <a:t>字符串排版方法：</a:t>
            </a:r>
            <a:r>
              <a:rPr lang="en-US" altLang="zh-CN" sz="2400" dirty="0">
                <a:latin typeface="+mn-ea"/>
              </a:rPr>
              <a:t>center()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ljust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rjust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zh-CN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zfill</a:t>
            </a:r>
            <a:r>
              <a:rPr lang="en-US" altLang="zh-CN" sz="2400" dirty="0">
                <a:latin typeface="+mn-ea"/>
              </a:rPr>
              <a:t>()</a:t>
            </a:r>
            <a:endParaRPr lang="zh-C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227D4-8882-41F4-8B8D-02277594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289"/>
            <a:ext cx="12192000" cy="37036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08646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lnSpc>
                <a:spcPct val="150000"/>
              </a:lnSpc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从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Python2.6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开始，新增了一种格式化字符串的方法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str.format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()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，它增强了字符串格式化的功能，基本语法是通过“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{}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”和“：”来代替以前的“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%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”。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format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方法可以有多个输出项，位置可以按指定顺序。</a:t>
            </a:r>
          </a:p>
        </p:txBody>
      </p:sp>
    </p:spTree>
    <p:extLst>
      <p:ext uri="{BB962C8B-B14F-4D97-AF65-F5344CB8AC3E}">
        <p14:creationId xmlns:p14="http://schemas.microsoft.com/office/powerpoint/2010/main" val="4265755509"/>
      </p:ext>
    </p:extLst>
  </p:cSld>
  <p:clrMapOvr>
    <a:masterClrMapping/>
  </p:clrMapOvr>
  <p:transition spd="slow"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7F50E0-45C3-4A2D-8E76-062026C89E17}"/>
              </a:ext>
            </a:extLst>
          </p:cNvPr>
          <p:cNvSpPr/>
          <p:nvPr/>
        </p:nvSpPr>
        <p:spPr>
          <a:xfrm>
            <a:off x="602996" y="1439763"/>
            <a:ext cx="112046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format</a:t>
            </a:r>
            <a:r>
              <a:rPr lang="zh-CN" altLang="zh-CN" sz="2400" dirty="0">
                <a:latin typeface="+mn-ea"/>
              </a:rPr>
              <a:t>方法的默认顺序和指定顺序使用示例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65380E-7F3A-4401-A463-EDAB564E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0" y="2284289"/>
            <a:ext cx="10781058" cy="2006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8470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2B112F-E436-42D0-B485-E15FFDE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92325"/>
              </p:ext>
            </p:extLst>
          </p:nvPr>
        </p:nvGraphicFramePr>
        <p:xfrm>
          <a:off x="776097" y="2644988"/>
          <a:ext cx="10659040" cy="37558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78590">
                  <a:extLst>
                    <a:ext uri="{9D8B030D-6E8A-4147-A177-3AD203B41FA5}">
                      <a16:colId xmlns:a16="http://schemas.microsoft.com/office/drawing/2014/main" val="3748869819"/>
                    </a:ext>
                  </a:extLst>
                </a:gridCol>
                <a:gridCol w="7780450">
                  <a:extLst>
                    <a:ext uri="{9D8B030D-6E8A-4147-A177-3AD203B41FA5}">
                      <a16:colId xmlns:a16="http://schemas.microsoft.com/office/drawing/2014/main" val="1602245358"/>
                    </a:ext>
                  </a:extLst>
                </a:gridCol>
              </a:tblGrid>
              <a:tr h="732499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设置项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可选值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413293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&lt;</a:t>
                      </a:r>
                      <a:r>
                        <a:rPr lang="zh-CN" sz="2000" kern="100" dirty="0">
                          <a:effectLst/>
                        </a:rPr>
                        <a:t>填充字符</a:t>
                      </a:r>
                      <a:r>
                        <a:rPr lang="en-US" sz="2000" kern="100" dirty="0">
                          <a:effectLst/>
                        </a:rPr>
                        <a:t>&gt;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“</a:t>
                      </a:r>
                      <a:r>
                        <a:rPr lang="en-US" sz="2000" kern="100" dirty="0">
                          <a:effectLst/>
                        </a:rPr>
                        <a:t>*</a:t>
                      </a:r>
                      <a:r>
                        <a:rPr lang="zh-CN" sz="2000" kern="100" dirty="0">
                          <a:effectLst/>
                        </a:rPr>
                        <a:t>”，“</a:t>
                      </a:r>
                      <a:r>
                        <a:rPr lang="en-US" sz="2000" kern="100" dirty="0">
                          <a:effectLst/>
                        </a:rPr>
                        <a:t>=</a:t>
                      </a:r>
                      <a:r>
                        <a:rPr lang="zh-CN" sz="2000" kern="100" dirty="0">
                          <a:effectLst/>
                        </a:rPr>
                        <a:t>”，“</a:t>
                      </a:r>
                      <a:r>
                        <a:rPr lang="en-US" sz="2000" kern="100" dirty="0">
                          <a:effectLst/>
                        </a:rPr>
                        <a:t>-</a:t>
                      </a:r>
                      <a:r>
                        <a:rPr lang="zh-CN" sz="2000" kern="100" dirty="0">
                          <a:effectLst/>
                        </a:rPr>
                        <a:t>”等，但只能是一个字符，默认为空格。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8219182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&lt;</a:t>
                      </a:r>
                      <a:r>
                        <a:rPr lang="zh-CN" sz="2000" kern="100">
                          <a:effectLst/>
                        </a:rPr>
                        <a:t>对齐方式</a:t>
                      </a:r>
                      <a:r>
                        <a:rPr lang="en-US" sz="2000" kern="100">
                          <a:effectLst/>
                        </a:rPr>
                        <a:t>&gt;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^</a:t>
                      </a:r>
                      <a:r>
                        <a:rPr lang="zh-CN" sz="2000" kern="100" dirty="0">
                          <a:effectLst/>
                        </a:rPr>
                        <a:t>（居中）</a:t>
                      </a:r>
                      <a:r>
                        <a:rPr lang="en-US" sz="2000" kern="100" dirty="0">
                          <a:effectLst/>
                        </a:rPr>
                        <a:t>, &lt;</a:t>
                      </a:r>
                      <a:r>
                        <a:rPr lang="zh-CN" sz="2000" kern="100" dirty="0">
                          <a:effectLst/>
                        </a:rPr>
                        <a:t>（左对齐）</a:t>
                      </a:r>
                      <a:r>
                        <a:rPr lang="en-US" sz="2000" kern="100" dirty="0">
                          <a:effectLst/>
                        </a:rPr>
                        <a:t>, &gt;</a:t>
                      </a:r>
                      <a:r>
                        <a:rPr lang="zh-CN" sz="2000" kern="100" dirty="0">
                          <a:effectLst/>
                        </a:rPr>
                        <a:t>（右对齐）。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7285957"/>
                  </a:ext>
                </a:extLst>
              </a:tr>
              <a:tr h="1007771"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&lt;</a:t>
                      </a:r>
                      <a:r>
                        <a:rPr lang="zh-CN" sz="2000" kern="100">
                          <a:effectLst/>
                        </a:rPr>
                        <a:t>宽度</a:t>
                      </a:r>
                      <a:r>
                        <a:rPr lang="en-US" sz="2000" kern="100">
                          <a:effectLst/>
                        </a:rPr>
                        <a:t>&gt;</a:t>
                      </a:r>
                      <a:endParaRPr lang="zh-CN" sz="2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 latinLnBrk="1">
                        <a:lnSpc>
                          <a:spcPts val="195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一个整数，指格式化后整个字符串的字符个数。</a:t>
                      </a:r>
                      <a:endParaRPr lang="zh-CN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42492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7A34BE2-4A36-4162-A805-413F9C1A8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387" y="1397517"/>
            <a:ext cx="11751768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当使用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format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方法格式化字符串的时候，需要在“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{}”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中首先输入“：”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marL="0" marR="0" lvl="0" indent="2667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“：”称为格式引导符。“：”之后分别设置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填充字符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对齐方式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 &lt;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宽度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&gt;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018066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字符串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+mn-ea"/>
              </a:rPr>
              <a:t>format</a:t>
            </a:r>
            <a:r>
              <a:rPr lang="zh-CN" altLang="zh-CN" sz="2800" b="1" dirty="0">
                <a:latin typeface="+mn-ea"/>
              </a:rPr>
              <a:t>格式化方法</a:t>
            </a:r>
            <a:endParaRPr lang="en-US" altLang="zh-CN" sz="2800" b="1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D9D50F-9E47-4418-B57E-5FF5B54E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68"/>
          <a:stretch/>
        </p:blipFill>
        <p:spPr>
          <a:xfrm>
            <a:off x="530360" y="1496908"/>
            <a:ext cx="9786457" cy="14880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7940C3-A533-4BF1-922D-55C7128F1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14"/>
          <a:stretch/>
        </p:blipFill>
        <p:spPr>
          <a:xfrm>
            <a:off x="530360" y="3228368"/>
            <a:ext cx="10094570" cy="1389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50C898-AF90-4F36-87F6-4F0166A4D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1" y="4926236"/>
            <a:ext cx="10442440" cy="1494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94351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8014AE3-2F6F-4D03-ABA5-98B6F9BB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" y="0"/>
            <a:ext cx="12192001" cy="687056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52CEF3-AF68-464A-8EBB-F8859FB71535}"/>
              </a:ext>
            </a:extLst>
          </p:cNvPr>
          <p:cNvSpPr txBox="1"/>
          <p:nvPr/>
        </p:nvSpPr>
        <p:spPr>
          <a:xfrm>
            <a:off x="3500823" y="21180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rPr>
              <a:t>强制转换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D4E457FC-7ABC-46A4-AA05-460516D34D97}"/>
              </a:ext>
            </a:extLst>
          </p:cNvPr>
          <p:cNvGrpSpPr/>
          <p:nvPr/>
        </p:nvGrpSpPr>
        <p:grpSpPr>
          <a:xfrm>
            <a:off x="8825614" y="4241498"/>
            <a:ext cx="2169488" cy="2175406"/>
            <a:chOff x="5292553" y="3355717"/>
            <a:chExt cx="1711365" cy="2494000"/>
          </a:xfrm>
          <a:solidFill>
            <a:schemeClr val="bg1">
              <a:lumMod val="95000"/>
            </a:schemeClr>
          </a:soli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665014-DCFC-4389-9C6A-F93E9F8C5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553" y="3573075"/>
              <a:ext cx="992082" cy="190188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F3EFA7A-78BB-47D6-BE99-3EE9E3B71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2008" y="4624848"/>
              <a:ext cx="80422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58493F4-5F10-4640-8C9D-0CB576F6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3355717"/>
              <a:ext cx="1124825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C69EF19-DB4B-4B37-B32F-74A6E48F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601" y="3902993"/>
              <a:ext cx="1127154" cy="784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C42AAB68-43AB-415D-A741-A21AA5CC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981397"/>
              <a:ext cx="1004502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2FF85755-A50E-4545-A1DB-E47E58A52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1873" y="4093379"/>
              <a:ext cx="874864" cy="7374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99E19DCB-AACF-4D06-86E1-5E52552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4166845"/>
              <a:ext cx="1026238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8DD2322D-625A-4087-B7F3-2B20CA9F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460" y="4915952"/>
              <a:ext cx="902034" cy="52011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FA9C19B-9DE3-4109-88DD-09A4015E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4967962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0E32E6A-E28E-48C4-B20A-677FE8EEE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771" y="5109245"/>
              <a:ext cx="936966" cy="23443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02F916DA-1539-4D39-AA70-3EC92AD56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562" y="5343680"/>
              <a:ext cx="877193" cy="11411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B3FA358-821C-4D1A-A707-A68DF726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682" y="5458288"/>
              <a:ext cx="823630" cy="166900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02A6F228-49CC-4714-AAC2-E3F6594C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6304" y="5625188"/>
              <a:ext cx="1110076" cy="2243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BE0167A9-BDDD-4BAB-A716-5F33BC58C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44" y="3355717"/>
              <a:ext cx="24841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3C7D64CC-2562-4099-9D5E-6F3D4B282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785" y="3575404"/>
              <a:ext cx="776" cy="77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4B094DA-4C85-418A-ABB5-A5E94063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196" y="3355717"/>
              <a:ext cx="40366" cy="219686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E399475-D326-404C-93F7-37D0F271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55" y="4166845"/>
              <a:ext cx="16302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9A2A5F54-B98F-4337-AC05-ED458A97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034" y="4166845"/>
              <a:ext cx="158360" cy="254619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F4F9818-8003-40F2-AEA8-9F26A0CC7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66" y="4793204"/>
              <a:ext cx="548052" cy="1056513"/>
            </a:xfrm>
            <a:custGeom>
              <a:avLst/>
              <a:gdLst>
                <a:gd name="T0" fmla="*/ 393 w 706"/>
                <a:gd name="T1" fmla="*/ 1361 h 1361"/>
                <a:gd name="T2" fmla="*/ 0 w 706"/>
                <a:gd name="T3" fmla="*/ 98 h 1361"/>
                <a:gd name="T4" fmla="*/ 314 w 706"/>
                <a:gd name="T5" fmla="*/ 0 h 1361"/>
                <a:gd name="T6" fmla="*/ 706 w 706"/>
                <a:gd name="T7" fmla="*/ 1263 h 1361"/>
                <a:gd name="T8" fmla="*/ 393 w 706"/>
                <a:gd name="T9" fmla="*/ 1361 h 1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1361">
                  <a:moveTo>
                    <a:pt x="393" y="1361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706" y="1263"/>
                  </a:lnTo>
                  <a:lnTo>
                    <a:pt x="393" y="1361"/>
                  </a:lnTo>
                  <a:close/>
                </a:path>
              </a:pathLst>
            </a:custGeom>
            <a:solidFill>
              <a:srgbClr val="6BE137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 dirty="0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EF0C857-DA9B-4519-85D9-B60F89BD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444" y="5683594"/>
              <a:ext cx="248409" cy="91601"/>
            </a:xfrm>
            <a:custGeom>
              <a:avLst/>
              <a:gdLst>
                <a:gd name="T0" fmla="*/ 7 w 320"/>
                <a:gd name="T1" fmla="*/ 118 h 118"/>
                <a:gd name="T2" fmla="*/ 0 w 320"/>
                <a:gd name="T3" fmla="*/ 97 h 118"/>
                <a:gd name="T4" fmla="*/ 314 w 320"/>
                <a:gd name="T5" fmla="*/ 0 h 118"/>
                <a:gd name="T6" fmla="*/ 320 w 320"/>
                <a:gd name="T7" fmla="*/ 21 h 118"/>
                <a:gd name="T8" fmla="*/ 7 w 32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18">
                  <a:moveTo>
                    <a:pt x="7" y="118"/>
                  </a:moveTo>
                  <a:lnTo>
                    <a:pt x="0" y="97"/>
                  </a:lnTo>
                  <a:lnTo>
                    <a:pt x="314" y="0"/>
                  </a:lnTo>
                  <a:lnTo>
                    <a:pt x="320" y="21"/>
                  </a:lnTo>
                  <a:lnTo>
                    <a:pt x="7" y="11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E59EB70-1015-4512-AC21-D0F475D0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483" y="4874713"/>
              <a:ext cx="290328" cy="226673"/>
            </a:xfrm>
            <a:custGeom>
              <a:avLst/>
              <a:gdLst>
                <a:gd name="T0" fmla="*/ 61 w 374"/>
                <a:gd name="T1" fmla="*/ 292 h 292"/>
                <a:gd name="T2" fmla="*/ 0 w 374"/>
                <a:gd name="T3" fmla="*/ 98 h 292"/>
                <a:gd name="T4" fmla="*/ 314 w 374"/>
                <a:gd name="T5" fmla="*/ 0 h 292"/>
                <a:gd name="T6" fmla="*/ 374 w 374"/>
                <a:gd name="T7" fmla="*/ 194 h 292"/>
                <a:gd name="T8" fmla="*/ 61 w 374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292">
                  <a:moveTo>
                    <a:pt x="61" y="292"/>
                  </a:moveTo>
                  <a:lnTo>
                    <a:pt x="0" y="98"/>
                  </a:lnTo>
                  <a:lnTo>
                    <a:pt x="314" y="0"/>
                  </a:lnTo>
                  <a:lnTo>
                    <a:pt x="374" y="194"/>
                  </a:lnTo>
                  <a:lnTo>
                    <a:pt x="61" y="292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BA03F342-0396-4C16-8834-78EF529F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26" y="4421463"/>
              <a:ext cx="81742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96B6A2F7-A8E4-49C2-AB28-29FE56A0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001" y="4421463"/>
              <a:ext cx="60550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B95C07C-C2FD-431C-8EFF-17E7E40A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745" y="4421463"/>
              <a:ext cx="62102" cy="203385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993E383B-994E-4D7F-B66E-CD16C1137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624848"/>
              <a:ext cx="126533" cy="29110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60A3D686-1CA8-48B6-89B6-51998533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6" name="Rectangle 32">
              <a:extLst>
                <a:ext uri="{FF2B5EF4-FFF2-40B4-BE49-F238E27FC236}">
                  <a16:creationId xmlns:a16="http://schemas.microsoft.com/office/drawing/2014/main" id="{E8EF4CAD-9253-4658-85B4-A3668DE3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4967962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A52B571C-64C2-4B89-8993-66E8E679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4967962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Rectangle 34">
              <a:extLst>
                <a:ext uri="{FF2B5EF4-FFF2-40B4-BE49-F238E27FC236}">
                  <a16:creationId xmlns:a16="http://schemas.microsoft.com/office/drawing/2014/main" id="{A8BA74F2-0316-451F-8C70-A26F6D50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4967962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49" name="Rectangle 35">
              <a:extLst>
                <a:ext uri="{FF2B5EF4-FFF2-40B4-BE49-F238E27FC236}">
                  <a16:creationId xmlns:a16="http://schemas.microsoft.com/office/drawing/2014/main" id="{2156F5CB-A99E-412B-B5FD-7B257B2E2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783" y="3761710"/>
              <a:ext cx="693215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0" name="Rectangle 36">
              <a:extLst>
                <a:ext uri="{FF2B5EF4-FFF2-40B4-BE49-F238E27FC236}">
                  <a16:creationId xmlns:a16="http://schemas.microsoft.com/office/drawing/2014/main" id="{A79E93FA-6C27-400F-97C4-6522F2C0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136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Rectangle 37">
              <a:extLst>
                <a:ext uri="{FF2B5EF4-FFF2-40B4-BE49-F238E27FC236}">
                  <a16:creationId xmlns:a16="http://schemas.microsoft.com/office/drawing/2014/main" id="{4E2EB931-9110-4098-9C3B-4B4CD819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292" y="3761710"/>
              <a:ext cx="16302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2" name="Rectangle 38">
              <a:extLst>
                <a:ext uri="{FF2B5EF4-FFF2-40B4-BE49-F238E27FC236}">
                  <a16:creationId xmlns:a16="http://schemas.microsoft.com/office/drawing/2014/main" id="{DB0A8F99-1214-48CD-BC9B-77D10B917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452" y="3761710"/>
              <a:ext cx="19407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55AB096E-46FB-4184-B802-A0978E46A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04" y="3761710"/>
              <a:ext cx="14749" cy="141282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E95E694A-A30E-4932-8CD4-3FB94304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616" y="5664002"/>
              <a:ext cx="416084" cy="148269"/>
            </a:xfrm>
            <a:custGeom>
              <a:avLst/>
              <a:gdLst>
                <a:gd name="T0" fmla="*/ 328 w 328"/>
                <a:gd name="T1" fmla="*/ 90 h 117"/>
                <a:gd name="T2" fmla="*/ 301 w 328"/>
                <a:gd name="T3" fmla="*/ 117 h 117"/>
                <a:gd name="T4" fmla="*/ 27 w 328"/>
                <a:gd name="T5" fmla="*/ 117 h 117"/>
                <a:gd name="T6" fmla="*/ 0 w 328"/>
                <a:gd name="T7" fmla="*/ 90 h 117"/>
                <a:gd name="T8" fmla="*/ 0 w 328"/>
                <a:gd name="T9" fmla="*/ 27 h 117"/>
                <a:gd name="T10" fmla="*/ 27 w 328"/>
                <a:gd name="T11" fmla="*/ 0 h 117"/>
                <a:gd name="T12" fmla="*/ 301 w 328"/>
                <a:gd name="T13" fmla="*/ 0 h 117"/>
                <a:gd name="T14" fmla="*/ 328 w 328"/>
                <a:gd name="T15" fmla="*/ 27 h 117"/>
                <a:gd name="T16" fmla="*/ 328 w 328"/>
                <a:gd name="T17" fmla="*/ 9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117">
                  <a:moveTo>
                    <a:pt x="328" y="90"/>
                  </a:moveTo>
                  <a:cubicBezTo>
                    <a:pt x="328" y="105"/>
                    <a:pt x="316" y="117"/>
                    <a:pt x="301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12" y="117"/>
                    <a:pt x="0" y="105"/>
                    <a:pt x="0" y="9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316" y="0"/>
                    <a:pt x="328" y="12"/>
                    <a:pt x="328" y="27"/>
                  </a:cubicBezTo>
                  <a:lnTo>
                    <a:pt x="328" y="9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563BFF38-2F07-42FF-9032-0A2D023B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93" y="5664002"/>
              <a:ext cx="40366" cy="167676"/>
            </a:xfrm>
            <a:custGeom>
              <a:avLst/>
              <a:gdLst>
                <a:gd name="T0" fmla="*/ 32 w 32"/>
                <a:gd name="T1" fmla="*/ 116 h 132"/>
                <a:gd name="T2" fmla="*/ 16 w 32"/>
                <a:gd name="T3" fmla="*/ 132 h 132"/>
                <a:gd name="T4" fmla="*/ 16 w 32"/>
                <a:gd name="T5" fmla="*/ 132 h 132"/>
                <a:gd name="T6" fmla="*/ 0 w 32"/>
                <a:gd name="T7" fmla="*/ 116 h 132"/>
                <a:gd name="T8" fmla="*/ 0 w 32"/>
                <a:gd name="T9" fmla="*/ 16 h 132"/>
                <a:gd name="T10" fmla="*/ 16 w 32"/>
                <a:gd name="T11" fmla="*/ 0 h 132"/>
                <a:gd name="T12" fmla="*/ 16 w 32"/>
                <a:gd name="T13" fmla="*/ 0 h 132"/>
                <a:gd name="T14" fmla="*/ 32 w 32"/>
                <a:gd name="T15" fmla="*/ 16 h 132"/>
                <a:gd name="T16" fmla="*/ 32 w 32"/>
                <a:gd name="T17" fmla="*/ 1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2">
                  <a:moveTo>
                    <a:pt x="32" y="116"/>
                  </a:moveTo>
                  <a:cubicBezTo>
                    <a:pt x="32" y="125"/>
                    <a:pt x="25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7" y="132"/>
                    <a:pt x="0" y="125"/>
                    <a:pt x="0" y="1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32" y="11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0B7847E0-FA80-4A28-B935-5A7817EB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771" y="5514180"/>
              <a:ext cx="70641" cy="72194"/>
            </a:xfrm>
            <a:custGeom>
              <a:avLst/>
              <a:gdLst>
                <a:gd name="T0" fmla="*/ 56 w 56"/>
                <a:gd name="T1" fmla="*/ 29 h 57"/>
                <a:gd name="T2" fmla="*/ 28 w 56"/>
                <a:gd name="T3" fmla="*/ 57 h 57"/>
                <a:gd name="T4" fmla="*/ 27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7 w 56"/>
                <a:gd name="T11" fmla="*/ 0 h 57"/>
                <a:gd name="T12" fmla="*/ 28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73B4B591-FCC4-4551-B7D1-02D1641A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20" y="5514180"/>
              <a:ext cx="71417" cy="72194"/>
            </a:xfrm>
            <a:custGeom>
              <a:avLst/>
              <a:gdLst>
                <a:gd name="T0" fmla="*/ 56 w 56"/>
                <a:gd name="T1" fmla="*/ 29 h 57"/>
                <a:gd name="T2" fmla="*/ 29 w 56"/>
                <a:gd name="T3" fmla="*/ 57 h 57"/>
                <a:gd name="T4" fmla="*/ 28 w 56"/>
                <a:gd name="T5" fmla="*/ 57 h 57"/>
                <a:gd name="T6" fmla="*/ 0 w 56"/>
                <a:gd name="T7" fmla="*/ 29 h 57"/>
                <a:gd name="T8" fmla="*/ 0 w 56"/>
                <a:gd name="T9" fmla="*/ 28 h 57"/>
                <a:gd name="T10" fmla="*/ 28 w 56"/>
                <a:gd name="T11" fmla="*/ 0 h 57"/>
                <a:gd name="T12" fmla="*/ 29 w 56"/>
                <a:gd name="T13" fmla="*/ 0 h 57"/>
                <a:gd name="T14" fmla="*/ 56 w 56"/>
                <a:gd name="T15" fmla="*/ 28 h 57"/>
                <a:gd name="T16" fmla="*/ 56 w 56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7">
                  <a:moveTo>
                    <a:pt x="56" y="29"/>
                  </a:moveTo>
                  <a:cubicBezTo>
                    <a:pt x="56" y="44"/>
                    <a:pt x="44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3" y="57"/>
                    <a:pt x="0" y="44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40F120C-E752-4984-AF5B-294A2CBF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670" y="5179886"/>
              <a:ext cx="665269" cy="93153"/>
            </a:xfrm>
            <a:custGeom>
              <a:avLst/>
              <a:gdLst>
                <a:gd name="T0" fmla="*/ 524 w 524"/>
                <a:gd name="T1" fmla="*/ 45 h 73"/>
                <a:gd name="T2" fmla="*/ 497 w 524"/>
                <a:gd name="T3" fmla="*/ 73 h 73"/>
                <a:gd name="T4" fmla="*/ 28 w 524"/>
                <a:gd name="T5" fmla="*/ 73 h 73"/>
                <a:gd name="T6" fmla="*/ 0 w 524"/>
                <a:gd name="T7" fmla="*/ 45 h 73"/>
                <a:gd name="T8" fmla="*/ 0 w 524"/>
                <a:gd name="T9" fmla="*/ 27 h 73"/>
                <a:gd name="T10" fmla="*/ 28 w 524"/>
                <a:gd name="T11" fmla="*/ 0 h 73"/>
                <a:gd name="T12" fmla="*/ 497 w 524"/>
                <a:gd name="T13" fmla="*/ 0 h 73"/>
                <a:gd name="T14" fmla="*/ 524 w 524"/>
                <a:gd name="T15" fmla="*/ 27 h 73"/>
                <a:gd name="T16" fmla="*/ 524 w 524"/>
                <a:gd name="T1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73">
                  <a:moveTo>
                    <a:pt x="524" y="45"/>
                  </a:moveTo>
                  <a:cubicBezTo>
                    <a:pt x="524" y="61"/>
                    <a:pt x="512" y="73"/>
                    <a:pt x="497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" y="73"/>
                    <a:pt x="0" y="61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512" y="0"/>
                    <a:pt x="524" y="12"/>
                    <a:pt x="524" y="27"/>
                  </a:cubicBezTo>
                  <a:lnTo>
                    <a:pt x="524" y="45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4316F2F3-5FF5-4483-9AFA-4804D0CD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603" y="3612665"/>
              <a:ext cx="111784" cy="111008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Oval 46">
              <a:extLst>
                <a:ext uri="{FF2B5EF4-FFF2-40B4-BE49-F238E27FC236}">
                  <a16:creationId xmlns:a16="http://schemas.microsoft.com/office/drawing/2014/main" id="{13112507-81B4-4F17-BE2F-A6D91E43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933" y="3617323"/>
              <a:ext cx="111784" cy="111784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86687" tIns="43344" rIns="86687" bIns="43344" numCol="1" anchor="t" anchorCtr="0" compatLnSpc="1">
              <a:prstTxWarp prst="textNoShape">
                <a:avLst/>
              </a:prstTxWarp>
            </a:bodyPr>
            <a:lstStyle/>
            <a:p>
              <a:endParaRPr lang="en-US" sz="1706">
                <a:solidFill>
                  <a:prstClr val="black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61B74-A819-4A83-9663-12536D2079CC}"/>
              </a:ext>
            </a:extLst>
          </p:cNvPr>
          <p:cNvGrpSpPr/>
          <p:nvPr/>
        </p:nvGrpSpPr>
        <p:grpSpPr>
          <a:xfrm>
            <a:off x="443983" y="1112313"/>
            <a:ext cx="1936868" cy="1936868"/>
            <a:chOff x="2572456" y="958222"/>
            <a:chExt cx="1936868" cy="1936868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101FB23-2A31-47FF-9EB9-CFBD1D4D64F2}"/>
                </a:ext>
              </a:extLst>
            </p:cNvPr>
            <p:cNvGrpSpPr/>
            <p:nvPr/>
          </p:nvGrpSpPr>
          <p:grpSpPr>
            <a:xfrm>
              <a:off x="2572456" y="958222"/>
              <a:ext cx="1936868" cy="1936868"/>
              <a:chOff x="11207774" y="442662"/>
              <a:chExt cx="504056" cy="504056"/>
            </a:xfrm>
            <a:solidFill>
              <a:srgbClr val="B3DF63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F045C64-65A6-454D-8459-BA881DFB0159}"/>
                  </a:ext>
                </a:extLst>
              </p:cNvPr>
              <p:cNvSpPr/>
              <p:nvPr/>
            </p:nvSpPr>
            <p:spPr>
              <a:xfrm>
                <a:off x="11273029" y="517620"/>
                <a:ext cx="373547" cy="37354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03140CE-37E4-4604-B76C-9AEBE595F5F9}"/>
                  </a:ext>
                </a:extLst>
              </p:cNvPr>
              <p:cNvSpPr/>
              <p:nvPr/>
            </p:nvSpPr>
            <p:spPr>
              <a:xfrm>
                <a:off x="11207774" y="442662"/>
                <a:ext cx="504056" cy="50405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/>
                  <a:ea typeface="微软雅黑"/>
                </a:endParaRPr>
              </a:p>
            </p:txBody>
          </p:sp>
        </p:grpSp>
        <p:sp>
          <p:nvSpPr>
            <p:cNvPr id="64" name="TextBox 1">
              <a:extLst>
                <a:ext uri="{FF2B5EF4-FFF2-40B4-BE49-F238E27FC236}">
                  <a16:creationId xmlns:a16="http://schemas.microsoft.com/office/drawing/2014/main" id="{F45F1328-8259-42E9-BE98-A45AFDCB6EAE}"/>
                </a:ext>
              </a:extLst>
            </p:cNvPr>
            <p:cNvSpPr txBox="1"/>
            <p:nvPr/>
          </p:nvSpPr>
          <p:spPr>
            <a:xfrm>
              <a:off x="2815371" y="1264937"/>
              <a:ext cx="145103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ln w="12700">
                    <a:noFill/>
                    <a:prstDash val="solid"/>
                  </a:ln>
                  <a:solidFill>
                    <a:prstClr val="white"/>
                  </a:solidFill>
                  <a:effectLst>
                    <a:outerShdw dist="50800" dir="4800000" algn="tl" rotWithShape="0">
                      <a:srgbClr val="000000">
                        <a:alpha val="40000"/>
                      </a:srgbClr>
                    </a:outerShdw>
                  </a:effectLst>
                  <a:latin typeface="造字工房尚黑（非商用）细体" pitchFamily="50" charset="-122"/>
                  <a:ea typeface="造字工房尚黑（非商用）细体" pitchFamily="50" charset="-122"/>
                </a:rPr>
                <a:t>07</a:t>
              </a:r>
              <a:endParaRPr lang="zh-CN" altLang="en-US" sz="8000" b="1" dirty="0">
                <a:ln w="12700">
                  <a:noFill/>
                  <a:prstDash val="solid"/>
                </a:ln>
                <a:solidFill>
                  <a:prstClr val="white"/>
                </a:solidFill>
                <a:effectLst>
                  <a:outerShdw dist="50800" dir="4800000" algn="tl" rotWithShape="0">
                    <a:srgbClr val="000000">
                      <a:alpha val="40000"/>
                    </a:srgbClr>
                  </a:outerShdw>
                </a:effectLst>
                <a:latin typeface="造字工房尚黑（非商用）细体" pitchFamily="50" charset="-122"/>
                <a:ea typeface="造字工房尚黑（非商用）细体" pitchFamily="50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C2C104-F13A-4AF1-8295-FE73E656BCD1}"/>
              </a:ext>
            </a:extLst>
          </p:cNvPr>
          <p:cNvGrpSpPr/>
          <p:nvPr/>
        </p:nvGrpSpPr>
        <p:grpSpPr>
          <a:xfrm rot="5400000">
            <a:off x="7939470" y="-3214903"/>
            <a:ext cx="942183" cy="7462505"/>
            <a:chOff x="-11273" y="-594773"/>
            <a:chExt cx="719786" cy="7462505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58839FDC-22C4-4CA7-B863-C67559C21699}"/>
                </a:ext>
              </a:extLst>
            </p:cNvPr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A5264352-D114-4656-BC14-E38E3FE58AC7}"/>
                </a:ext>
              </a:extLst>
            </p:cNvPr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D2787C4C-1049-4848-A392-0F96696494DB}"/>
                </a:ext>
              </a:extLst>
            </p:cNvPr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EE61B577-3444-4CAB-92C2-AFFB2FFB8904}"/>
                </a:ext>
              </a:extLst>
            </p:cNvPr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3AEDED66-0861-468F-8D6E-CFA4F090C0E2}"/>
                </a:ext>
              </a:extLst>
            </p:cNvPr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0F6FF0BF-FA43-40F1-9E2D-D32B05AE8788}"/>
                </a:ext>
              </a:extLst>
            </p:cNvPr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4CF11EF2-5B94-45E8-842B-40755A182437}"/>
                </a:ext>
              </a:extLst>
            </p:cNvPr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2399D565-C0DA-4F00-B731-140755CC1CD7}"/>
                </a:ext>
              </a:extLst>
            </p:cNvPr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101F5175-7DA4-411A-B158-0E4A24C9421D}"/>
                </a:ext>
              </a:extLst>
            </p:cNvPr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885031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8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7D4D4-A6F6-4D74-B3A8-6EF21D6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460224"/>
            <a:ext cx="10753725" cy="453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707307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强制转换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674375" y="721234"/>
            <a:ext cx="117517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强制类型转化是将表达式强制转换为所需的数据类型。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62D8F4-9149-4DB7-9F91-6DBF4097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" y="1562306"/>
            <a:ext cx="9791700" cy="2143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9D065038-B0B7-4520-AF52-9C5599D4ADBB}"/>
              </a:ext>
            </a:extLst>
          </p:cNvPr>
          <p:cNvSpPr/>
          <p:nvPr/>
        </p:nvSpPr>
        <p:spPr>
          <a:xfrm>
            <a:off x="4095130" y="4456330"/>
            <a:ext cx="6609314" cy="581058"/>
          </a:xfrm>
          <a:prstGeom prst="borderCallout1">
            <a:avLst>
              <a:gd name="adj1" fmla="val 54544"/>
              <a:gd name="adj2" fmla="val 186"/>
              <a:gd name="adj3" fmla="val -198249"/>
              <a:gd name="adj4" fmla="val -118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在</a:t>
            </a:r>
            <a:r>
              <a:rPr lang="en-US" altLang="zh-CN" sz="2000" dirty="0"/>
              <a:t>input</a:t>
            </a:r>
            <a:r>
              <a:rPr lang="zh-CN" altLang="en-US" sz="2000" dirty="0"/>
              <a:t>输入中可以使用</a:t>
            </a:r>
            <a:r>
              <a:rPr lang="en-US" altLang="zh-CN" sz="2000" dirty="0"/>
              <a:t>int</a:t>
            </a:r>
            <a:r>
              <a:rPr lang="zh-CN" altLang="en-US" sz="2000" dirty="0"/>
              <a:t>或者</a:t>
            </a:r>
            <a:r>
              <a:rPr lang="en-US" altLang="zh-CN" sz="2000" dirty="0"/>
              <a:t>float</a:t>
            </a:r>
            <a:r>
              <a:rPr lang="zh-CN" altLang="en-US" sz="2000" dirty="0"/>
              <a:t>来代替</a:t>
            </a:r>
            <a:r>
              <a:rPr lang="en-US" altLang="zh-CN" sz="2000" dirty="0"/>
              <a:t>eval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79889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379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800" b="1" kern="100" dirty="0">
                <a:latin typeface="+mn-ea"/>
                <a:cs typeface="Times New Roman" panose="02020603050405020304" pitchFamily="18" charset="0"/>
              </a:rPr>
              <a:t>对标识符的构成是有要求的：</a:t>
            </a:r>
            <a:endParaRPr lang="en-US" altLang="zh-CN" sz="2800" b="1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每个标识符必须以字母或下划线“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_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”开头，后跟字母、数字或下划线的任意序列。根据这个规则，以下都是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中的合法名称：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num_1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numEggs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python123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；而</a:t>
            </a:r>
            <a:r>
              <a:rPr lang="en-US" altLang="zh-CN" sz="2400" kern="100" dirty="0" err="1">
                <a:latin typeface="+mn-ea"/>
                <a:cs typeface="Times New Roman" panose="02020603050405020304" pitchFamily="18" charset="0"/>
              </a:rPr>
              <a:t>2x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a-b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num Eggs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都是不合法的。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中，标识符区分大小写</a:t>
            </a:r>
            <a:r>
              <a:rPr lang="zh-CN" altLang="en-US" sz="24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73508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1968" y="245839"/>
            <a:ext cx="625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spc="300" dirty="0">
                <a:solidFill>
                  <a:srgbClr val="1E6787"/>
                </a:solidFill>
                <a:latin typeface="微软雅黑" pitchFamily="34" charset="-122"/>
                <a:ea typeface="微软雅黑" pitchFamily="34" charset="-122"/>
              </a:rPr>
              <a:t>标识符及命名规则</a:t>
            </a:r>
            <a:endParaRPr lang="zh-CN" altLang="en-US" sz="2400" b="1" spc="300" dirty="0">
              <a:solidFill>
                <a:srgbClr val="1E67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3ECA4EB-10D1-4B65-B604-4032302CDAF4}"/>
              </a:ext>
            </a:extLst>
          </p:cNvPr>
          <p:cNvGrpSpPr/>
          <p:nvPr/>
        </p:nvGrpSpPr>
        <p:grpSpPr>
          <a:xfrm>
            <a:off x="170320" y="203448"/>
            <a:ext cx="504056" cy="504056"/>
            <a:chOff x="11207774" y="442662"/>
            <a:chExt cx="504056" cy="5040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F372EA1-AB4F-47B1-B450-59AB8827ECD5}"/>
                </a:ext>
              </a:extLst>
            </p:cNvPr>
            <p:cNvSpPr/>
            <p:nvPr/>
          </p:nvSpPr>
          <p:spPr>
            <a:xfrm>
              <a:off x="11351790" y="601230"/>
              <a:ext cx="216024" cy="216024"/>
            </a:xfrm>
            <a:prstGeom prst="ellipse">
              <a:avLst/>
            </a:prstGeom>
            <a:solidFill>
              <a:srgbClr val="B3DF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BEE7D95-9E9C-4C6D-91AA-6429F74B9F98}"/>
                </a:ext>
              </a:extLst>
            </p:cNvPr>
            <p:cNvSpPr/>
            <p:nvPr/>
          </p:nvSpPr>
          <p:spPr>
            <a:xfrm>
              <a:off x="11207774" y="442662"/>
              <a:ext cx="504056" cy="50405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4FBB3C1-88AA-4E76-B54C-31018E3BFAA0}"/>
              </a:ext>
            </a:extLst>
          </p:cNvPr>
          <p:cNvCxnSpPr/>
          <p:nvPr/>
        </p:nvCxnSpPr>
        <p:spPr>
          <a:xfrm>
            <a:off x="776097" y="707504"/>
            <a:ext cx="1647495" cy="0"/>
          </a:xfrm>
          <a:prstGeom prst="line">
            <a:avLst/>
          </a:prstGeom>
          <a:ln>
            <a:solidFill>
              <a:srgbClr val="B3D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">
            <a:extLst>
              <a:ext uri="{FF2B5EF4-FFF2-40B4-BE49-F238E27FC236}">
                <a16:creationId xmlns:a16="http://schemas.microsoft.com/office/drawing/2014/main" id="{495061B8-7976-4AFA-A014-4176F5233C41}"/>
              </a:ext>
            </a:extLst>
          </p:cNvPr>
          <p:cNvSpPr>
            <a:spLocks noEditPoints="1"/>
          </p:cNvSpPr>
          <p:nvPr/>
        </p:nvSpPr>
        <p:spPr bwMode="auto">
          <a:xfrm>
            <a:off x="8692953" y="2284289"/>
            <a:ext cx="509509" cy="556063"/>
          </a:xfrm>
          <a:custGeom>
            <a:avLst/>
            <a:gdLst>
              <a:gd name="T0" fmla="*/ 0 w 512"/>
              <a:gd name="T1" fmla="*/ 437 h 517"/>
              <a:gd name="T2" fmla="*/ 75 w 512"/>
              <a:gd name="T3" fmla="*/ 512 h 517"/>
              <a:gd name="T4" fmla="*/ 128 w 512"/>
              <a:gd name="T5" fmla="*/ 491 h 517"/>
              <a:gd name="T6" fmla="*/ 264 w 512"/>
              <a:gd name="T7" fmla="*/ 354 h 517"/>
              <a:gd name="T8" fmla="*/ 301 w 512"/>
              <a:gd name="T9" fmla="*/ 391 h 517"/>
              <a:gd name="T10" fmla="*/ 315 w 512"/>
              <a:gd name="T11" fmla="*/ 443 h 517"/>
              <a:gd name="T12" fmla="*/ 367 w 512"/>
              <a:gd name="T13" fmla="*/ 496 h 517"/>
              <a:gd name="T14" fmla="*/ 443 w 512"/>
              <a:gd name="T15" fmla="*/ 497 h 517"/>
              <a:gd name="T16" fmla="*/ 443 w 512"/>
              <a:gd name="T17" fmla="*/ 421 h 517"/>
              <a:gd name="T18" fmla="*/ 390 w 512"/>
              <a:gd name="T19" fmla="*/ 368 h 517"/>
              <a:gd name="T20" fmla="*/ 338 w 512"/>
              <a:gd name="T21" fmla="*/ 354 h 517"/>
              <a:gd name="T22" fmla="*/ 301 w 512"/>
              <a:gd name="T23" fmla="*/ 318 h 517"/>
              <a:gd name="T24" fmla="*/ 325 w 512"/>
              <a:gd name="T25" fmla="*/ 294 h 517"/>
              <a:gd name="T26" fmla="*/ 468 w 512"/>
              <a:gd name="T27" fmla="*/ 255 h 517"/>
              <a:gd name="T28" fmla="*/ 512 w 512"/>
              <a:gd name="T29" fmla="*/ 161 h 517"/>
              <a:gd name="T30" fmla="*/ 512 w 512"/>
              <a:gd name="T31" fmla="*/ 160 h 517"/>
              <a:gd name="T32" fmla="*/ 491 w 512"/>
              <a:gd name="T33" fmla="*/ 139 h 517"/>
              <a:gd name="T34" fmla="*/ 475 w 512"/>
              <a:gd name="T35" fmla="*/ 145 h 517"/>
              <a:gd name="T36" fmla="*/ 469 w 512"/>
              <a:gd name="T37" fmla="*/ 151 h 517"/>
              <a:gd name="T38" fmla="*/ 448 w 512"/>
              <a:gd name="T39" fmla="*/ 172 h 517"/>
              <a:gd name="T40" fmla="*/ 394 w 512"/>
              <a:gd name="T41" fmla="*/ 193 h 517"/>
              <a:gd name="T42" fmla="*/ 341 w 512"/>
              <a:gd name="T43" fmla="*/ 171 h 517"/>
              <a:gd name="T44" fmla="*/ 319 w 512"/>
              <a:gd name="T45" fmla="*/ 118 h 517"/>
              <a:gd name="T46" fmla="*/ 340 w 512"/>
              <a:gd name="T47" fmla="*/ 64 h 517"/>
              <a:gd name="T48" fmla="*/ 361 w 512"/>
              <a:gd name="T49" fmla="*/ 43 h 517"/>
              <a:gd name="T50" fmla="*/ 367 w 512"/>
              <a:gd name="T51" fmla="*/ 37 h 517"/>
              <a:gd name="T52" fmla="*/ 373 w 512"/>
              <a:gd name="T53" fmla="*/ 21 h 517"/>
              <a:gd name="T54" fmla="*/ 352 w 512"/>
              <a:gd name="T55" fmla="*/ 0 h 517"/>
              <a:gd name="T56" fmla="*/ 351 w 512"/>
              <a:gd name="T57" fmla="*/ 0 h 517"/>
              <a:gd name="T58" fmla="*/ 257 w 512"/>
              <a:gd name="T59" fmla="*/ 44 h 517"/>
              <a:gd name="T60" fmla="*/ 218 w 512"/>
              <a:gd name="T61" fmla="*/ 187 h 517"/>
              <a:gd name="T62" fmla="*/ 194 w 512"/>
              <a:gd name="T63" fmla="*/ 211 h 517"/>
              <a:gd name="T64" fmla="*/ 96 w 512"/>
              <a:gd name="T65" fmla="*/ 112 h 517"/>
              <a:gd name="T66" fmla="*/ 96 w 512"/>
              <a:gd name="T67" fmla="*/ 85 h 517"/>
              <a:gd name="T68" fmla="*/ 32 w 512"/>
              <a:gd name="T69" fmla="*/ 53 h 517"/>
              <a:gd name="T70" fmla="*/ 0 w 512"/>
              <a:gd name="T71" fmla="*/ 85 h 517"/>
              <a:gd name="T72" fmla="*/ 32 w 512"/>
              <a:gd name="T73" fmla="*/ 149 h 517"/>
              <a:gd name="T74" fmla="*/ 59 w 512"/>
              <a:gd name="T75" fmla="*/ 149 h 517"/>
              <a:gd name="T76" fmla="*/ 157 w 512"/>
              <a:gd name="T77" fmla="*/ 248 h 517"/>
              <a:gd name="T78" fmla="*/ 21 w 512"/>
              <a:gd name="T79" fmla="*/ 384 h 517"/>
              <a:gd name="T80" fmla="*/ 0 w 512"/>
              <a:gd name="T81" fmla="*/ 437 h 517"/>
              <a:gd name="T82" fmla="*/ 53 w 512"/>
              <a:gd name="T83" fmla="*/ 432 h 517"/>
              <a:gd name="T84" fmla="*/ 80 w 512"/>
              <a:gd name="T85" fmla="*/ 405 h 517"/>
              <a:gd name="T86" fmla="*/ 107 w 512"/>
              <a:gd name="T87" fmla="*/ 432 h 517"/>
              <a:gd name="T88" fmla="*/ 80 w 512"/>
              <a:gd name="T89" fmla="*/ 459 h 517"/>
              <a:gd name="T90" fmla="*/ 53 w 512"/>
              <a:gd name="T91" fmla="*/ 432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2" h="517">
                <a:moveTo>
                  <a:pt x="0" y="437"/>
                </a:moveTo>
                <a:cubicBezTo>
                  <a:pt x="0" y="479"/>
                  <a:pt x="33" y="512"/>
                  <a:pt x="75" y="512"/>
                </a:cubicBezTo>
                <a:cubicBezTo>
                  <a:pt x="95" y="512"/>
                  <a:pt x="114" y="504"/>
                  <a:pt x="128" y="491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301" y="391"/>
                  <a:pt x="301" y="391"/>
                  <a:pt x="301" y="391"/>
                </a:cubicBezTo>
                <a:cubicBezTo>
                  <a:pt x="296" y="409"/>
                  <a:pt x="300" y="429"/>
                  <a:pt x="315" y="443"/>
                </a:cubicBezTo>
                <a:cubicBezTo>
                  <a:pt x="367" y="496"/>
                  <a:pt x="367" y="496"/>
                  <a:pt x="367" y="496"/>
                </a:cubicBezTo>
                <a:cubicBezTo>
                  <a:pt x="389" y="517"/>
                  <a:pt x="422" y="517"/>
                  <a:pt x="443" y="497"/>
                </a:cubicBezTo>
                <a:cubicBezTo>
                  <a:pt x="464" y="476"/>
                  <a:pt x="464" y="442"/>
                  <a:pt x="443" y="421"/>
                </a:cubicBezTo>
                <a:cubicBezTo>
                  <a:pt x="390" y="368"/>
                  <a:pt x="390" y="368"/>
                  <a:pt x="390" y="368"/>
                </a:cubicBezTo>
                <a:cubicBezTo>
                  <a:pt x="376" y="354"/>
                  <a:pt x="356" y="349"/>
                  <a:pt x="338" y="354"/>
                </a:cubicBezTo>
                <a:cubicBezTo>
                  <a:pt x="301" y="318"/>
                  <a:pt x="301" y="318"/>
                  <a:pt x="301" y="318"/>
                </a:cubicBezTo>
                <a:cubicBezTo>
                  <a:pt x="325" y="294"/>
                  <a:pt x="325" y="294"/>
                  <a:pt x="325" y="294"/>
                </a:cubicBezTo>
                <a:cubicBezTo>
                  <a:pt x="375" y="307"/>
                  <a:pt x="430" y="294"/>
                  <a:pt x="468" y="255"/>
                </a:cubicBezTo>
                <a:cubicBezTo>
                  <a:pt x="495" y="229"/>
                  <a:pt x="510" y="196"/>
                  <a:pt x="512" y="161"/>
                </a:cubicBezTo>
                <a:cubicBezTo>
                  <a:pt x="512" y="160"/>
                  <a:pt x="512" y="160"/>
                  <a:pt x="512" y="160"/>
                </a:cubicBezTo>
                <a:cubicBezTo>
                  <a:pt x="512" y="148"/>
                  <a:pt x="502" y="139"/>
                  <a:pt x="491" y="139"/>
                </a:cubicBezTo>
                <a:cubicBezTo>
                  <a:pt x="485" y="139"/>
                  <a:pt x="479" y="141"/>
                  <a:pt x="475" y="145"/>
                </a:cubicBezTo>
                <a:cubicBezTo>
                  <a:pt x="469" y="151"/>
                  <a:pt x="469" y="151"/>
                  <a:pt x="469" y="151"/>
                </a:cubicBezTo>
                <a:cubicBezTo>
                  <a:pt x="448" y="172"/>
                  <a:pt x="448" y="172"/>
                  <a:pt x="448" y="172"/>
                </a:cubicBezTo>
                <a:cubicBezTo>
                  <a:pt x="434" y="185"/>
                  <a:pt x="415" y="193"/>
                  <a:pt x="394" y="193"/>
                </a:cubicBezTo>
                <a:cubicBezTo>
                  <a:pt x="373" y="193"/>
                  <a:pt x="355" y="184"/>
                  <a:pt x="341" y="171"/>
                </a:cubicBezTo>
                <a:cubicBezTo>
                  <a:pt x="328" y="157"/>
                  <a:pt x="319" y="139"/>
                  <a:pt x="319" y="118"/>
                </a:cubicBezTo>
                <a:cubicBezTo>
                  <a:pt x="319" y="97"/>
                  <a:pt x="327" y="78"/>
                  <a:pt x="340" y="64"/>
                </a:cubicBezTo>
                <a:cubicBezTo>
                  <a:pt x="361" y="43"/>
                  <a:pt x="361" y="43"/>
                  <a:pt x="361" y="43"/>
                </a:cubicBezTo>
                <a:cubicBezTo>
                  <a:pt x="367" y="37"/>
                  <a:pt x="367" y="37"/>
                  <a:pt x="367" y="37"/>
                </a:cubicBezTo>
                <a:cubicBezTo>
                  <a:pt x="371" y="33"/>
                  <a:pt x="373" y="27"/>
                  <a:pt x="373" y="21"/>
                </a:cubicBezTo>
                <a:cubicBezTo>
                  <a:pt x="373" y="10"/>
                  <a:pt x="364" y="0"/>
                  <a:pt x="352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16" y="2"/>
                  <a:pt x="283" y="17"/>
                  <a:pt x="257" y="44"/>
                </a:cubicBezTo>
                <a:cubicBezTo>
                  <a:pt x="218" y="82"/>
                  <a:pt x="205" y="138"/>
                  <a:pt x="218" y="187"/>
                </a:cubicBezTo>
                <a:cubicBezTo>
                  <a:pt x="194" y="211"/>
                  <a:pt x="194" y="211"/>
                  <a:pt x="194" y="211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6" y="85"/>
                  <a:pt x="96" y="85"/>
                  <a:pt x="96" y="85"/>
                </a:cubicBezTo>
                <a:cubicBezTo>
                  <a:pt x="32" y="53"/>
                  <a:pt x="32" y="53"/>
                  <a:pt x="32" y="53"/>
                </a:cubicBezTo>
                <a:cubicBezTo>
                  <a:pt x="0" y="85"/>
                  <a:pt x="0" y="85"/>
                  <a:pt x="0" y="85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57" y="248"/>
                  <a:pt x="157" y="248"/>
                  <a:pt x="157" y="248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8" y="398"/>
                  <a:pt x="0" y="417"/>
                  <a:pt x="0" y="437"/>
                </a:cubicBezTo>
                <a:close/>
                <a:moveTo>
                  <a:pt x="53" y="432"/>
                </a:moveTo>
                <a:cubicBezTo>
                  <a:pt x="53" y="417"/>
                  <a:pt x="65" y="405"/>
                  <a:pt x="80" y="405"/>
                </a:cubicBezTo>
                <a:cubicBezTo>
                  <a:pt x="95" y="405"/>
                  <a:pt x="107" y="417"/>
                  <a:pt x="107" y="432"/>
                </a:cubicBezTo>
                <a:cubicBezTo>
                  <a:pt x="107" y="447"/>
                  <a:pt x="95" y="459"/>
                  <a:pt x="80" y="459"/>
                </a:cubicBezTo>
                <a:cubicBezTo>
                  <a:pt x="65" y="459"/>
                  <a:pt x="53" y="447"/>
                  <a:pt x="53" y="4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rgbClr val="2E2E2E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6CBF79-DD7A-4B1E-9B17-A6A582D4DDDC}"/>
              </a:ext>
            </a:extLst>
          </p:cNvPr>
          <p:cNvSpPr/>
          <p:nvPr/>
        </p:nvSpPr>
        <p:spPr>
          <a:xfrm>
            <a:off x="314336" y="1039705"/>
            <a:ext cx="113542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在</a:t>
            </a:r>
            <a:r>
              <a:rPr lang="en-GB" altLang="zh-CN" sz="2400"/>
              <a:t>Python</a:t>
            </a:r>
            <a:r>
              <a:rPr lang="zh-CN" altLang="en-US" sz="2400"/>
              <a:t>编程语言中，</a:t>
            </a:r>
            <a:r>
              <a:rPr lang="zh-CN" altLang="en-US" sz="2400" b="1"/>
              <a:t>关键字</a:t>
            </a:r>
            <a:r>
              <a:rPr lang="zh-CN" altLang="en-US" sz="2400"/>
              <a:t>（</a:t>
            </a:r>
            <a:r>
              <a:rPr lang="en-GB" altLang="zh-CN" sz="2400" b="1"/>
              <a:t>keywords</a:t>
            </a:r>
            <a:r>
              <a:rPr lang="zh-CN" altLang="en-GB" sz="2400"/>
              <a:t>）</a:t>
            </a:r>
            <a:r>
              <a:rPr lang="zh-CN" altLang="en-US" sz="2400"/>
              <a:t>是具有特殊含义的保留字，用于定义程序的结构和控制流程。这些关键字在</a:t>
            </a:r>
            <a:r>
              <a:rPr lang="en-GB" altLang="zh-CN" sz="2400"/>
              <a:t>Python</a:t>
            </a:r>
            <a:r>
              <a:rPr lang="zh-CN" altLang="en-US" sz="2400"/>
              <a:t>中有特定的功能，因此不能用作变量名、函数名或其他标识符。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51A1A-E17F-4F63-B921-8805D608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242"/>
            <a:ext cx="12192000" cy="24528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3EAD4F19-63BD-61D0-0D14-9E78FE2C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1" y="5135677"/>
            <a:ext cx="4292600" cy="1587500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3E04E112-6032-3C21-9F78-4380504F9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36" y="5167427"/>
            <a:ext cx="407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5962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自定义 222">
      <a:dk1>
        <a:sysClr val="windowText" lastClr="000000"/>
      </a:dk1>
      <a:lt1>
        <a:sysClr val="window" lastClr="FFFFFF"/>
      </a:lt1>
      <a:dk2>
        <a:srgbClr val="435258"/>
      </a:dk2>
      <a:lt2>
        <a:srgbClr val="EEECE1"/>
      </a:lt2>
      <a:accent1>
        <a:srgbClr val="2A8FBD"/>
      </a:accent1>
      <a:accent2>
        <a:srgbClr val="00B0F0"/>
      </a:accent2>
      <a:accent3>
        <a:srgbClr val="435258"/>
      </a:accent3>
      <a:accent4>
        <a:srgbClr val="1E6787"/>
      </a:accent4>
      <a:accent5>
        <a:srgbClr val="2A8FBD"/>
      </a:accent5>
      <a:accent6>
        <a:srgbClr val="E44860"/>
      </a:accent6>
      <a:hlink>
        <a:srgbClr val="E44860"/>
      </a:hlink>
      <a:folHlink>
        <a:srgbClr val="4352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5046</Words>
  <Application>Microsoft Macintosh PowerPoint</Application>
  <PresentationFormat>宽屏</PresentationFormat>
  <Paragraphs>703</Paragraphs>
  <Slides>77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等线</vt:lpstr>
      <vt:lpstr>微软雅黑</vt:lpstr>
      <vt:lpstr>造字工房尚黑（非商用）细体</vt:lpstr>
      <vt:lpstr>Arial</vt:lpstr>
      <vt:lpstr>Calibri</vt:lpstr>
      <vt:lpstr>Cambria Math</vt:lpstr>
      <vt:lpstr>Consolas</vt:lpstr>
      <vt:lpstr>Gill Sans MT Condensed</vt:lpstr>
      <vt:lpstr>Gill Sans Ultra Bold</vt:lpstr>
      <vt:lpstr>Helvetica Light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ZhaoLu</dc:creator>
  <cp:lastModifiedBy>a30614</cp:lastModifiedBy>
  <cp:revision>105</cp:revision>
  <dcterms:created xsi:type="dcterms:W3CDTF">2019-01-13T07:44:05Z</dcterms:created>
  <dcterms:modified xsi:type="dcterms:W3CDTF">2025-02-17T14:18:09Z</dcterms:modified>
</cp:coreProperties>
</file>